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71" r:id="rId9"/>
    <p:sldId id="268" r:id="rId10"/>
    <p:sldId id="274" r:id="rId11"/>
    <p:sldId id="275" r:id="rId12"/>
    <p:sldId id="282" r:id="rId13"/>
    <p:sldId id="276" r:id="rId14"/>
    <p:sldId id="281" r:id="rId15"/>
    <p:sldId id="283" r:id="rId16"/>
  </p:sldIdLst>
  <p:sldSz cx="9906000" cy="6858000" type="A4"/>
  <p:notesSz cx="9866313" cy="67357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7" autoAdjust="0"/>
    <p:restoredTop sz="96400" autoAdjust="0"/>
  </p:normalViewPr>
  <p:slideViewPr>
    <p:cSldViewPr snapToGrid="0">
      <p:cViewPr varScale="1">
        <p:scale>
          <a:sx n="110" d="100"/>
          <a:sy n="110" d="100"/>
        </p:scale>
        <p:origin x="180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813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8001" y="0"/>
            <a:ext cx="4276725" cy="33813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18552474-A3E5-4980-97D3-11F3F2A5CA81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90888" y="841375"/>
            <a:ext cx="3284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425" y="3241676"/>
            <a:ext cx="7893050" cy="2652713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397625"/>
            <a:ext cx="4275138" cy="338138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8001" y="6397625"/>
            <a:ext cx="4276725" cy="338138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9123A952-AC21-4944-9D2A-D11AB8928E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05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23A952-AC21-4944-9D2A-D11AB8928EA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978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23A952-AC21-4944-9D2A-D11AB8928EA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0171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702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3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0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4111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003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15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175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98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6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05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405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4A973-55FA-40D4-9900-1569E96505CB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C1F70-DE53-42D1-A440-E48573D9A09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851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hanbat.korus.k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415" y="1721073"/>
            <a:ext cx="8986058" cy="147732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국립한밭대학교 </a:t>
            </a:r>
            <a:r>
              <a:rPr lang="en-US" altLang="ko-KR" sz="20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2026</a:t>
            </a:r>
            <a:r>
              <a:rPr lang="ko-KR" altLang="en-US" sz="20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ko-KR" altLang="en-US" sz="2000" b="1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국립대학육성사업 기간제계약직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공개채용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온라인 지원서 등록 따라하기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2756342" y="4631376"/>
            <a:ext cx="4759153" cy="1212075"/>
            <a:chOff x="1047310" y="116378"/>
            <a:chExt cx="3253454" cy="709122"/>
          </a:xfrm>
        </p:grpSpPr>
        <p:pic>
          <p:nvPicPr>
            <p:cNvPr id="1025" name="_x287658080" descr="EMB0000147c14b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310" y="116378"/>
              <a:ext cx="574445" cy="469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382250" y="116378"/>
              <a:ext cx="2918514" cy="709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>
                <a:lnSpc>
                  <a:spcPct val="130000"/>
                </a:lnSpc>
                <a:spcBef>
                  <a:spcPts val="500"/>
                </a:spcBef>
                <a:spcAft>
                  <a:spcPts val="300"/>
                </a:spcAft>
              </a:pPr>
              <a:r>
                <a:rPr lang="ko-KR" altLang="en-US" sz="3600" kern="0" spc="150" dirty="0" smtClean="0">
                  <a:solidFill>
                    <a:srgbClr val="35353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국립한밭대학교</a:t>
              </a:r>
              <a:endParaRPr lang="ko-KR" altLang="en-US" sz="2000" kern="0" dirty="0">
                <a:solidFill>
                  <a:srgbClr val="000000"/>
                </a:solidFill>
                <a:latin typeface="한양신명조"/>
              </a:endParaRPr>
            </a:p>
            <a:p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0361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69427" y="1136179"/>
            <a:ext cx="6985720" cy="36481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69427" y="1136179"/>
            <a:ext cx="729471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b="1" dirty="0" smtClean="0"/>
              <a:t>국립한밭대학교 </a:t>
            </a:r>
            <a:r>
              <a:rPr lang="ko-KR" altLang="en-US" b="1" dirty="0"/>
              <a:t>코러스 대외 서비스 주소 </a:t>
            </a:r>
            <a:r>
              <a:rPr lang="en-US" altLang="ko-KR" b="1" dirty="0"/>
              <a:t>: </a:t>
            </a:r>
            <a:r>
              <a:rPr lang="en-US" altLang="ko-KR" b="1" dirty="0">
                <a:hlinkClick r:id="rId2"/>
              </a:rPr>
              <a:t>https://hanbat.korus.kr</a:t>
            </a:r>
            <a:r>
              <a:rPr lang="en-US" altLang="ko-KR" b="1" dirty="0"/>
              <a:t>  </a:t>
            </a:r>
          </a:p>
          <a:p>
            <a:pPr marL="171450" indent="-171450">
              <a:buFontTx/>
              <a:buChar char="-"/>
            </a:pPr>
            <a:endParaRPr lang="en-US" altLang="ko-KR" sz="1100" b="1" dirty="0"/>
          </a:p>
        </p:txBody>
      </p:sp>
      <p:grpSp>
        <p:nvGrpSpPr>
          <p:cNvPr id="6" name="그룹 5"/>
          <p:cNvGrpSpPr/>
          <p:nvPr/>
        </p:nvGrpSpPr>
        <p:grpSpPr>
          <a:xfrm>
            <a:off x="769427" y="537981"/>
            <a:ext cx="8126155" cy="461665"/>
            <a:chOff x="219763" y="2593910"/>
            <a:chExt cx="9937100" cy="685328"/>
          </a:xfrm>
        </p:grpSpPr>
        <p:sp>
          <p:nvSpPr>
            <p:cNvPr id="7" name="TextBox 6"/>
            <p:cNvSpPr txBox="1"/>
            <p:nvPr/>
          </p:nvSpPr>
          <p:spPr>
            <a:xfrm>
              <a:off x="219763" y="2593910"/>
              <a:ext cx="655049" cy="685328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1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2943" y="2593910"/>
              <a:ext cx="9423920" cy="685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24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국립한밭대학교 </a:t>
              </a:r>
              <a:r>
                <a:rPr lang="en-US" altLang="ko-KR" sz="24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KORUS </a:t>
              </a:r>
              <a:r>
                <a:rPr lang="ko-KR" altLang="en-US" sz="24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대외 서비스 접속</a:t>
              </a: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09" y="1579103"/>
            <a:ext cx="8515447" cy="45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9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769427" y="549314"/>
            <a:ext cx="8126155" cy="461669"/>
            <a:chOff x="219763" y="2593910"/>
            <a:chExt cx="9937100" cy="685335"/>
          </a:xfrm>
        </p:grpSpPr>
        <p:sp>
          <p:nvSpPr>
            <p:cNvPr id="7" name="TextBox 6"/>
            <p:cNvSpPr txBox="1"/>
            <p:nvPr/>
          </p:nvSpPr>
          <p:spPr>
            <a:xfrm>
              <a:off x="219763" y="2593916"/>
              <a:ext cx="736370" cy="68532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2-1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2943" y="2593910"/>
              <a:ext cx="9423920" cy="685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회원가입</a:t>
              </a:r>
              <a:r>
                <a:rPr lang="en-US" altLang="ko-KR" sz="24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(1/3)</a:t>
              </a:r>
              <a:endPara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69427" y="1179176"/>
            <a:ext cx="3768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-</a:t>
            </a:r>
            <a:r>
              <a:rPr lang="ko-KR" altLang="en-US" sz="1100" b="1" dirty="0"/>
              <a:t>  상단의 회원가입 버튼 클릭</a:t>
            </a:r>
            <a:endParaRPr lang="en-US" altLang="ko-KR" sz="11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27" y="1692316"/>
            <a:ext cx="8515447" cy="450332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8712680" y="1777042"/>
            <a:ext cx="572194" cy="301923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13"/>
          </a:p>
        </p:txBody>
      </p:sp>
    </p:spTree>
    <p:extLst>
      <p:ext uri="{BB962C8B-B14F-4D97-AF65-F5344CB8AC3E}">
        <p14:creationId xmlns:p14="http://schemas.microsoft.com/office/powerpoint/2010/main" val="107567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회원가입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(2/3)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7" t="140" r="17335" b="5006"/>
          <a:stretch/>
        </p:blipFill>
        <p:spPr>
          <a:xfrm>
            <a:off x="769428" y="1580718"/>
            <a:ext cx="4069992" cy="2741116"/>
          </a:xfrm>
          <a:prstGeom prst="rect">
            <a:avLst/>
          </a:prstGeom>
          <a:ln>
            <a:noFill/>
          </a:ln>
        </p:spPr>
      </p:pic>
      <p:grpSp>
        <p:nvGrpSpPr>
          <p:cNvPr id="14" name="그룹 13"/>
          <p:cNvGrpSpPr/>
          <p:nvPr/>
        </p:nvGrpSpPr>
        <p:grpSpPr>
          <a:xfrm>
            <a:off x="769427" y="4387236"/>
            <a:ext cx="4145473" cy="1961168"/>
            <a:chOff x="1043190" y="733003"/>
            <a:chExt cx="4811625" cy="2832798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12" t="1" r="16388" b="-1372"/>
            <a:stretch/>
          </p:blipFill>
          <p:spPr>
            <a:xfrm>
              <a:off x="1043190" y="733003"/>
              <a:ext cx="4811625" cy="2832798"/>
            </a:xfrm>
            <a:prstGeom prst="rect">
              <a:avLst/>
            </a:prstGeom>
            <a:ln>
              <a:noFill/>
            </a:ln>
          </p:spPr>
        </p:pic>
        <p:sp>
          <p:nvSpPr>
            <p:cNvPr id="16" name="직사각형 15"/>
            <p:cNvSpPr/>
            <p:nvPr/>
          </p:nvSpPr>
          <p:spPr>
            <a:xfrm>
              <a:off x="4887627" y="2701277"/>
              <a:ext cx="918877" cy="123825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3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899327" y="733003"/>
              <a:ext cx="873411" cy="131908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13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69427" y="1179176"/>
            <a:ext cx="3768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- </a:t>
            </a:r>
            <a:r>
              <a:rPr lang="ko-KR" altLang="en-US" sz="1100" b="1" dirty="0"/>
              <a:t>약관 동의 체크 후 동의함 버튼 클릭</a:t>
            </a:r>
            <a:endParaRPr lang="en-US" altLang="ko-KR" sz="1100" b="1" dirty="0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6" r="17082" b="15131"/>
          <a:stretch/>
        </p:blipFill>
        <p:spPr>
          <a:xfrm>
            <a:off x="5270949" y="2344309"/>
            <a:ext cx="3937715" cy="248855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6409426" y="4045789"/>
            <a:ext cx="672859" cy="2760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46"/>
          </a:p>
        </p:txBody>
      </p:sp>
      <p:sp>
        <p:nvSpPr>
          <p:cNvPr id="26" name="TextBox 25"/>
          <p:cNvSpPr txBox="1"/>
          <p:nvPr/>
        </p:nvSpPr>
        <p:spPr>
          <a:xfrm>
            <a:off x="5270949" y="1199062"/>
            <a:ext cx="376846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100" b="1" dirty="0" smtClean="0"/>
              <a:t>휴대폰 </a:t>
            </a:r>
            <a:r>
              <a:rPr lang="ko-KR" altLang="en-US" sz="1100" b="1" dirty="0"/>
              <a:t>인증을 한다</a:t>
            </a:r>
            <a:r>
              <a:rPr lang="en-US" altLang="ko-KR" sz="1100" b="1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ko-KR" altLang="en-US" sz="1100" b="1" dirty="0"/>
              <a:t>본인명의 휴대폰이 아니거나 인증이 되지 않는 경우</a:t>
            </a:r>
            <a:endParaRPr lang="en-US" altLang="ko-KR" sz="1100" b="1" dirty="0"/>
          </a:p>
          <a:p>
            <a:pPr marL="171450" indent="-171450">
              <a:buFontTx/>
              <a:buChar char="-"/>
            </a:pPr>
            <a:r>
              <a:rPr lang="ko-KR" altLang="en-US" sz="1100" b="1" dirty="0"/>
              <a:t>학교 코러스 권한 담당자가 수동 회원 등록</a:t>
            </a:r>
            <a:endParaRPr lang="en-US" altLang="ko-KR" sz="1100" b="1" dirty="0"/>
          </a:p>
          <a:p>
            <a:r>
              <a:rPr lang="en-US" altLang="ko-KR" sz="1100" b="1" dirty="0"/>
              <a:t>      (</a:t>
            </a:r>
            <a:r>
              <a:rPr lang="ko-KR" altLang="en-US" sz="1100" b="1" dirty="0"/>
              <a:t>학교에서 처리가 어려운 경우 코러스 </a:t>
            </a:r>
            <a:r>
              <a:rPr lang="ko-KR" altLang="en-US" sz="1100" b="1" dirty="0" err="1"/>
              <a:t>운영센터로</a:t>
            </a:r>
            <a:r>
              <a:rPr lang="ko-KR" altLang="en-US" sz="1100" b="1" dirty="0"/>
              <a:t> 요청</a:t>
            </a:r>
            <a:r>
              <a:rPr lang="en-US" altLang="ko-KR" sz="1100" b="1" dirty="0"/>
              <a:t>)</a:t>
            </a:r>
          </a:p>
          <a:p>
            <a:pPr marL="171450" indent="-171450">
              <a:buFontTx/>
              <a:buChar char="-"/>
            </a:pPr>
            <a:r>
              <a:rPr lang="ko-KR" altLang="en-US" sz="1100" b="1" dirty="0" err="1"/>
              <a:t>제출마감일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18:00</a:t>
            </a:r>
            <a:r>
              <a:rPr lang="ko-KR" altLang="en-US" sz="1100" b="1" dirty="0"/>
              <a:t>까지만 신청 및 확인 가능</a:t>
            </a:r>
            <a:endParaRPr lang="en-US" altLang="ko-KR" sz="1100" b="1" dirty="0"/>
          </a:p>
          <a:p>
            <a:r>
              <a:rPr lang="en-US" altLang="ko-KR" sz="1100" b="1" dirty="0">
                <a:solidFill>
                  <a:srgbClr val="FF0000"/>
                </a:solidFill>
              </a:rPr>
              <a:t>     (</a:t>
            </a:r>
            <a:r>
              <a:rPr lang="ko-KR" altLang="en-US" sz="1100" b="1" dirty="0">
                <a:solidFill>
                  <a:srgbClr val="FF0000"/>
                </a:solidFill>
              </a:rPr>
              <a:t>모든 문의는 평일 업무시간 중에만 가능합니다</a:t>
            </a:r>
            <a:r>
              <a:rPr lang="en-US" altLang="ko-KR" sz="1100" b="1" dirty="0">
                <a:solidFill>
                  <a:srgbClr val="FF0000"/>
                </a:solidFill>
              </a:rPr>
              <a:t>.)</a:t>
            </a:r>
          </a:p>
          <a:p>
            <a:endParaRPr lang="en-US" altLang="ko-KR" sz="11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2-2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165230" y="5835612"/>
            <a:ext cx="690113" cy="23738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434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회원가입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(3/3)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69427" y="1107132"/>
            <a:ext cx="36554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- </a:t>
            </a:r>
            <a:r>
              <a:rPr lang="ko-KR" altLang="en-US" sz="1100" b="1" dirty="0"/>
              <a:t>기본정보를 입력</a:t>
            </a:r>
            <a:r>
              <a:rPr lang="en-US" altLang="ko-KR" sz="1100" b="1" dirty="0"/>
              <a:t>  (</a:t>
            </a:r>
            <a:r>
              <a:rPr lang="ko-KR" altLang="en-US" sz="1100" b="1" dirty="0"/>
              <a:t>이름은 자동 입력</a:t>
            </a:r>
            <a:r>
              <a:rPr lang="en-US" altLang="ko-KR" sz="1100" b="1" dirty="0"/>
              <a:t>)</a:t>
            </a:r>
            <a:br>
              <a:rPr lang="en-US" altLang="ko-KR" sz="1100" b="1" dirty="0"/>
            </a:br>
            <a:r>
              <a:rPr lang="en-US" altLang="ko-KR" sz="1100" b="1" dirty="0"/>
              <a:t>- </a:t>
            </a:r>
            <a:r>
              <a:rPr lang="ko-KR" altLang="en-US" sz="1100" b="1" dirty="0"/>
              <a:t>가입 버튼 클릭</a:t>
            </a:r>
            <a:endParaRPr lang="en-US" altLang="ko-KR" sz="11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5145324" y="1139666"/>
            <a:ext cx="3655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- </a:t>
            </a:r>
            <a:r>
              <a:rPr lang="ko-KR" altLang="en-US" sz="1100" b="1" dirty="0"/>
              <a:t>가입완료화면에서 </a:t>
            </a:r>
            <a:r>
              <a:rPr lang="ko-KR" altLang="en-US" sz="1100" b="1" dirty="0" smtClean="0"/>
              <a:t>로그인 </a:t>
            </a:r>
            <a:r>
              <a:rPr lang="ko-KR" altLang="en-US" sz="1100" b="1" dirty="0"/>
              <a:t>클릭</a:t>
            </a:r>
            <a:endParaRPr lang="en-US" altLang="ko-KR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2-3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27" y="1538019"/>
            <a:ext cx="4016110" cy="5061944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5" name="직사각형 4"/>
          <p:cNvSpPr/>
          <p:nvPr/>
        </p:nvSpPr>
        <p:spPr>
          <a:xfrm>
            <a:off x="769427" y="2656936"/>
            <a:ext cx="3949222" cy="193231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139351" y="6038491"/>
            <a:ext cx="629728" cy="2415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333" y="1529965"/>
            <a:ext cx="3915574" cy="3421174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>
            <a:off x="6904053" y="3833136"/>
            <a:ext cx="635434" cy="22990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46"/>
          </a:p>
        </p:txBody>
      </p:sp>
    </p:spTree>
    <p:extLst>
      <p:ext uri="{BB962C8B-B14F-4D97-AF65-F5344CB8AC3E}">
        <p14:creationId xmlns:p14="http://schemas.microsoft.com/office/powerpoint/2010/main" val="3957179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769427" y="549314"/>
            <a:ext cx="8126155" cy="461669"/>
            <a:chOff x="219763" y="2593910"/>
            <a:chExt cx="9937100" cy="685335"/>
          </a:xfrm>
        </p:grpSpPr>
        <p:sp>
          <p:nvSpPr>
            <p:cNvPr id="7" name="TextBox 6"/>
            <p:cNvSpPr txBox="1"/>
            <p:nvPr/>
          </p:nvSpPr>
          <p:spPr>
            <a:xfrm>
              <a:off x="219763" y="2593916"/>
              <a:ext cx="655049" cy="68532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3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2943" y="2593910"/>
              <a:ext cx="9423920" cy="685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로그인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69427" y="1136179"/>
            <a:ext cx="6339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- </a:t>
            </a:r>
            <a:r>
              <a:rPr lang="ko-KR" altLang="en-US" sz="1100" b="1" dirty="0"/>
              <a:t>아이디와 비밀번호를 입력하여 로그인</a:t>
            </a:r>
            <a:endParaRPr lang="en-US" altLang="ko-KR" sz="1100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30" y="1397789"/>
            <a:ext cx="8161327" cy="523070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564353" y="3319721"/>
            <a:ext cx="2773680" cy="69342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6034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769427" y="549314"/>
            <a:ext cx="8126155" cy="461669"/>
            <a:chOff x="219763" y="2593910"/>
            <a:chExt cx="9937100" cy="685335"/>
          </a:xfrm>
        </p:grpSpPr>
        <p:sp>
          <p:nvSpPr>
            <p:cNvPr id="7" name="TextBox 6"/>
            <p:cNvSpPr txBox="1"/>
            <p:nvPr/>
          </p:nvSpPr>
          <p:spPr>
            <a:xfrm>
              <a:off x="219763" y="2593916"/>
              <a:ext cx="655049" cy="68532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</a:rPr>
                <a:t>4</a:t>
              </a:r>
              <a:endParaRPr lang="ko-KR" altLang="en-US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2943" y="2593910"/>
              <a:ext cx="9423920" cy="685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공고 메뉴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69427" y="1136179"/>
            <a:ext cx="6339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100" b="1" dirty="0"/>
              <a:t>중앙 배너 메뉴에서 ①채용→② </a:t>
            </a:r>
            <a:r>
              <a:rPr lang="ko-KR" altLang="en-US" sz="1100" b="1" dirty="0" err="1" smtClean="0"/>
              <a:t>직원채용의</a:t>
            </a:r>
            <a:r>
              <a:rPr lang="ko-KR" altLang="en-US" sz="1100" b="1" dirty="0" smtClean="0"/>
              <a:t> 지원서 등록 </a:t>
            </a:r>
            <a:r>
              <a:rPr lang="ko-KR" altLang="en-US" sz="1100" b="1" dirty="0"/>
              <a:t>클릭</a:t>
            </a:r>
            <a:endParaRPr lang="en-US" altLang="ko-KR" sz="1100" b="1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564379480" descr="EMB000005cc233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4" t="11839" r="61412" b="18628"/>
          <a:stretch>
            <a:fillRect/>
          </a:stretch>
        </p:blipFill>
        <p:spPr bwMode="auto">
          <a:xfrm>
            <a:off x="798917" y="1397788"/>
            <a:ext cx="8486831" cy="516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2944415" y="4451818"/>
            <a:ext cx="368128" cy="1248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602011" y="4651212"/>
            <a:ext cx="188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30352" y="4343435"/>
            <a:ext cx="159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2944415" y="4723003"/>
            <a:ext cx="468428" cy="1567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01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75" y="1845219"/>
            <a:ext cx="8515859" cy="45457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9085" y="549313"/>
            <a:ext cx="835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공고 내용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모집 분야 확인 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국립대학육성사업 기간제계약직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9427" y="1075778"/>
            <a:ext cx="6339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① 채용 공고 목록 중 </a:t>
            </a:r>
            <a:r>
              <a:rPr lang="ko-KR" altLang="en-US" sz="1100" b="1" dirty="0" smtClean="0">
                <a:solidFill>
                  <a:srgbClr val="0000FF"/>
                </a:solidFill>
              </a:rPr>
              <a:t>국립대학육성사업 기간제계약직 </a:t>
            </a:r>
            <a:r>
              <a:rPr lang="ko-KR" altLang="en-US" sz="1100" b="1" dirty="0">
                <a:solidFill>
                  <a:srgbClr val="0000FF"/>
                </a:solidFill>
              </a:rPr>
              <a:t>공개채용</a:t>
            </a:r>
            <a:r>
              <a:rPr lang="ko-KR" altLang="en-US" sz="1100" b="1" dirty="0"/>
              <a:t> 클릭 </a:t>
            </a:r>
            <a:r>
              <a:rPr lang="en-US" altLang="ko-KR" sz="1100" b="1" dirty="0"/>
              <a:t/>
            </a:r>
            <a:br>
              <a:rPr lang="en-US" altLang="ko-KR" sz="1100" b="1" dirty="0"/>
            </a:br>
            <a:r>
              <a:rPr lang="en-US" altLang="ko-KR" sz="1100" b="1" dirty="0"/>
              <a:t>② </a:t>
            </a:r>
            <a:r>
              <a:rPr lang="ko-KR" altLang="en-US" sz="1100" b="1" dirty="0"/>
              <a:t>모집 분야 확인 후 해당 </a:t>
            </a:r>
            <a:r>
              <a:rPr lang="ko-KR" altLang="en-US" sz="1100" b="1" dirty="0" smtClean="0"/>
              <a:t>분야 선택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중복지원 불가</a:t>
            </a:r>
            <a:r>
              <a:rPr lang="en-US" altLang="ko-KR" sz="1100" b="1" dirty="0" smtClean="0"/>
              <a:t>)</a:t>
            </a:r>
            <a:endParaRPr lang="en-US" altLang="ko-KR" sz="1100" b="1" dirty="0"/>
          </a:p>
          <a:p>
            <a:r>
              <a:rPr lang="ko-KR" altLang="ko-KR" sz="1100" b="1" dirty="0"/>
              <a:t>③</a:t>
            </a:r>
            <a:r>
              <a:rPr lang="en-US" altLang="ko-KR" sz="1100" b="1" dirty="0"/>
              <a:t> </a:t>
            </a:r>
            <a:r>
              <a:rPr lang="ko-KR" altLang="en-US" sz="1100" b="1" dirty="0" smtClean="0"/>
              <a:t>공고 </a:t>
            </a:r>
            <a:r>
              <a:rPr lang="ko-KR" altLang="en-US" sz="1100" b="1" dirty="0"/>
              <a:t>첨부파일 </a:t>
            </a:r>
            <a:r>
              <a:rPr lang="ko-KR" altLang="en-US" sz="1100" b="1" dirty="0" smtClean="0"/>
              <a:t>확인 및 다운로드</a:t>
            </a:r>
            <a:endParaRPr lang="en-US" altLang="ko-KR" sz="1100" b="1" dirty="0"/>
          </a:p>
          <a:p>
            <a:r>
              <a:rPr lang="en-US" altLang="ko-KR" sz="1100" b="1" dirty="0"/>
              <a:t>④ </a:t>
            </a:r>
            <a:r>
              <a:rPr lang="ko-KR" altLang="en-US" sz="1100" b="1" dirty="0"/>
              <a:t>지원서 </a:t>
            </a:r>
            <a:r>
              <a:rPr lang="ko-KR" altLang="en-US" sz="1100" b="1" dirty="0" smtClean="0"/>
              <a:t>등록  </a:t>
            </a:r>
            <a:r>
              <a:rPr lang="ko-KR" altLang="en-US" sz="1100" b="1" dirty="0"/>
              <a:t>클릭</a:t>
            </a:r>
            <a:endParaRPr lang="en-US" altLang="ko-KR" sz="11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19114" y="3289509"/>
            <a:ext cx="250313" cy="287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5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61593" y="1379721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861593" y="3289509"/>
            <a:ext cx="5657849" cy="29194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766009" y="3132403"/>
            <a:ext cx="2633159" cy="69772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6469613" y="3289509"/>
            <a:ext cx="250313" cy="287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</a:rPr>
              <a:t>②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936735" y="4087990"/>
            <a:ext cx="459299" cy="2338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19114" y="4516696"/>
            <a:ext cx="259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861593" y="4321834"/>
            <a:ext cx="8534441" cy="69750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8622123" y="4044858"/>
            <a:ext cx="268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224606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공고 내용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모집 분야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확인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개인정보약관 동의</a:t>
            </a:r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9427" y="1136179"/>
            <a:ext cx="6339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100" b="1" dirty="0" smtClean="0"/>
              <a:t>지원서 등록 클릭 후 개인정보 약관 동의여부 팝업 오픈 후 동의 버튼 클릭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확인</a:t>
            </a:r>
            <a:endParaRPr lang="en-US" altLang="ko-KR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5-1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350" y="1522985"/>
            <a:ext cx="8323782" cy="466215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4580626" y="5451894"/>
            <a:ext cx="552091" cy="353683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398143" y="5193102"/>
            <a:ext cx="595223" cy="37956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210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426" y="2030816"/>
            <a:ext cx="8262431" cy="39546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지원서 등록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기본사항 입력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426" y="1136179"/>
            <a:ext cx="82624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① 이미지 등록 </a:t>
            </a:r>
            <a:endParaRPr lang="en-US" altLang="ko-KR" sz="1100" b="1" dirty="0"/>
          </a:p>
          <a:p>
            <a:r>
              <a:rPr lang="en-US" altLang="ko-KR" sz="1100" b="1" dirty="0"/>
              <a:t>② </a:t>
            </a:r>
            <a:r>
              <a:rPr lang="ko-KR" altLang="en-US" sz="1100" b="1" dirty="0"/>
              <a:t>기본사항 </a:t>
            </a:r>
            <a:r>
              <a:rPr lang="ko-KR" altLang="en-US" sz="1100" b="1" dirty="0" smtClean="0"/>
              <a:t>입력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(* </a:t>
            </a:r>
            <a:r>
              <a:rPr lang="ko-KR" altLang="en-US" sz="1100" b="1" dirty="0">
                <a:solidFill>
                  <a:srgbClr val="FF0000"/>
                </a:solidFill>
              </a:rPr>
              <a:t>항목은 필수 입력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항목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성명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영문성명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생년월일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성별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이메일주소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이동전화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주민등록주소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첨부파일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)</a:t>
            </a:r>
            <a:endParaRPr lang="en-US" altLang="ko-KR" sz="1100" b="1" dirty="0">
              <a:solidFill>
                <a:srgbClr val="FF0000"/>
              </a:solidFill>
            </a:endParaRPr>
          </a:p>
          <a:p>
            <a:r>
              <a:rPr lang="ko-KR" altLang="ko-KR" sz="1100" b="1" dirty="0"/>
              <a:t>③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저장 버튼 클릭</a:t>
            </a:r>
            <a:endParaRPr lang="en-US" altLang="ko-KR" sz="1100" b="1" dirty="0"/>
          </a:p>
          <a:p>
            <a:r>
              <a:rPr lang="en-US" altLang="ko-KR" sz="1100" b="1" dirty="0"/>
              <a:t>④ </a:t>
            </a:r>
            <a:r>
              <a:rPr lang="ko-KR" altLang="en-US" sz="1100" b="1" dirty="0"/>
              <a:t>다음단계 버튼 클릭</a:t>
            </a:r>
            <a:endParaRPr lang="en-US" altLang="ko-KR" sz="1100" b="1" dirty="0"/>
          </a:p>
        </p:txBody>
      </p:sp>
      <p:sp>
        <p:nvSpPr>
          <p:cNvPr id="9" name="직사각형 8"/>
          <p:cNvSpPr/>
          <p:nvPr/>
        </p:nvSpPr>
        <p:spPr>
          <a:xfrm>
            <a:off x="2241441" y="2686409"/>
            <a:ext cx="355110" cy="15168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644760" y="5730546"/>
            <a:ext cx="223838" cy="2549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4880323" y="5730546"/>
            <a:ext cx="257175" cy="254929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945006" y="2617682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9194" y="4528703"/>
            <a:ext cx="155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6659" y="6015780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64753" y="6031213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④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16" y="4204748"/>
            <a:ext cx="214313" cy="136091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1479665" y="4433888"/>
            <a:ext cx="149630" cy="63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6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769426" y="3680376"/>
            <a:ext cx="8262431" cy="2004432"/>
            <a:chOff x="769426" y="3680376"/>
            <a:chExt cx="8262431" cy="2004432"/>
          </a:xfrm>
        </p:grpSpPr>
        <p:sp>
          <p:nvSpPr>
            <p:cNvPr id="11" name="직사각형 10"/>
            <p:cNvSpPr/>
            <p:nvPr/>
          </p:nvSpPr>
          <p:spPr>
            <a:xfrm>
              <a:off x="769426" y="3680376"/>
              <a:ext cx="8262431" cy="200443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타원 3"/>
            <p:cNvSpPr/>
            <p:nvPr/>
          </p:nvSpPr>
          <p:spPr>
            <a:xfrm>
              <a:off x="1288869" y="4023360"/>
              <a:ext cx="190796" cy="9579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타원 4"/>
            <p:cNvSpPr/>
            <p:nvPr/>
          </p:nvSpPr>
          <p:spPr>
            <a:xfrm>
              <a:off x="1288869" y="4133221"/>
              <a:ext cx="261257" cy="13397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타원 5"/>
            <p:cNvSpPr/>
            <p:nvPr/>
          </p:nvSpPr>
          <p:spPr>
            <a:xfrm>
              <a:off x="1793966" y="4433888"/>
              <a:ext cx="1010194" cy="2251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타원 6"/>
            <p:cNvSpPr/>
            <p:nvPr/>
          </p:nvSpPr>
          <p:spPr>
            <a:xfrm>
              <a:off x="3979817" y="4023360"/>
              <a:ext cx="470263" cy="1098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6662057" y="4145900"/>
              <a:ext cx="539932" cy="3006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>
              <a:off x="5365272" y="4421054"/>
              <a:ext cx="243840" cy="2125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02171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지원서 등록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학력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426" y="1136179"/>
            <a:ext cx="6614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① 행 추가를 클릭하여 학사 이상부터 입력  </a:t>
            </a:r>
            <a:endParaRPr lang="en-US" altLang="ko-KR" sz="1100" b="1" dirty="0"/>
          </a:p>
          <a:p>
            <a:r>
              <a:rPr lang="en-US" altLang="ko-KR" sz="1100" b="1" dirty="0"/>
              <a:t>② </a:t>
            </a:r>
            <a:r>
              <a:rPr lang="ko-KR" altLang="en-US" sz="1100" b="1" dirty="0"/>
              <a:t>학력 상세 입력</a:t>
            </a:r>
            <a:r>
              <a:rPr lang="en-US" altLang="ko-KR" sz="1100" b="1" dirty="0"/>
              <a:t>(</a:t>
            </a:r>
            <a:r>
              <a:rPr lang="en-US" altLang="ko-KR" sz="1100" b="1" dirty="0">
                <a:solidFill>
                  <a:srgbClr val="FF0000"/>
                </a:solidFill>
              </a:rPr>
              <a:t>*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필수 입력 항목만 입력</a:t>
            </a:r>
            <a:r>
              <a:rPr lang="en-US" altLang="ko-KR" sz="1100" b="1" dirty="0"/>
              <a:t>), </a:t>
            </a:r>
            <a:r>
              <a:rPr lang="ko-KR" altLang="en-US" sz="1100" b="1" dirty="0"/>
              <a:t>최종 학위인 경우 최종학위여부 </a:t>
            </a:r>
            <a:r>
              <a:rPr lang="en-US" altLang="ko-KR" sz="1100" b="1" dirty="0"/>
              <a:t>Y </a:t>
            </a:r>
            <a:r>
              <a:rPr lang="ko-KR" altLang="en-US" sz="1100" b="1" dirty="0"/>
              <a:t>클릭 </a:t>
            </a:r>
            <a:r>
              <a:rPr lang="en-US" altLang="ko-KR" sz="1100" b="1" dirty="0"/>
              <a:t>)</a:t>
            </a:r>
          </a:p>
          <a:p>
            <a:r>
              <a:rPr lang="ko-KR" altLang="ko-KR" sz="1100" b="1" dirty="0"/>
              <a:t>③</a:t>
            </a:r>
            <a:r>
              <a:rPr lang="en-US" altLang="ko-KR" sz="1100" b="1" dirty="0"/>
              <a:t> </a:t>
            </a:r>
            <a:r>
              <a:rPr lang="ko-KR" altLang="en-US" sz="1100" b="1" dirty="0">
                <a:solidFill>
                  <a:srgbClr val="FF0000"/>
                </a:solidFill>
              </a:rPr>
              <a:t>석사</a:t>
            </a:r>
            <a:r>
              <a:rPr lang="en-US" altLang="ko-KR" sz="1100" b="1" dirty="0">
                <a:solidFill>
                  <a:srgbClr val="FF0000"/>
                </a:solidFill>
              </a:rPr>
              <a:t>,</a:t>
            </a:r>
            <a:r>
              <a:rPr lang="ko-KR" altLang="en-US" sz="1100" b="1" dirty="0">
                <a:solidFill>
                  <a:srgbClr val="FF0000"/>
                </a:solidFill>
              </a:rPr>
              <a:t>박사 학위의 경우 행 추가하여 필수 입력 </a:t>
            </a:r>
            <a:endParaRPr lang="en-US" altLang="ko-KR" sz="1100" b="1" dirty="0">
              <a:solidFill>
                <a:srgbClr val="FF0000"/>
              </a:solidFill>
            </a:endParaRPr>
          </a:p>
          <a:p>
            <a:r>
              <a:rPr lang="en-US" altLang="ko-KR" sz="1100" b="1" dirty="0"/>
              <a:t>④ </a:t>
            </a:r>
            <a:r>
              <a:rPr lang="ko-KR" altLang="en-US" sz="1100" b="1" dirty="0"/>
              <a:t>저장 후 ⑤다음단계 버튼 클릭</a:t>
            </a:r>
            <a:endParaRPr lang="en-US" altLang="ko-KR" sz="1100" b="1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706" y="3775456"/>
            <a:ext cx="214313" cy="1155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6-1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24" y="2029340"/>
            <a:ext cx="7913117" cy="339020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894612" y="2455731"/>
            <a:ext cx="314414" cy="3306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328989" y="2786332"/>
            <a:ext cx="5566592" cy="124220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614760" y="2478555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010" y="3039272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070513" y="3044148"/>
            <a:ext cx="1232740" cy="30290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021058" y="3347049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841391" y="4733813"/>
            <a:ext cx="216384" cy="3838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774282" y="5118238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053439" y="4733813"/>
            <a:ext cx="286311" cy="3838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5038742" y="5118238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3432565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767" y="1974730"/>
            <a:ext cx="8365949" cy="34512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지원서 등록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경력사항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426" y="1136179"/>
            <a:ext cx="6614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① 행 추가를 </a:t>
            </a:r>
            <a:r>
              <a:rPr lang="ko-KR" altLang="en-US" sz="1100" b="1" dirty="0" smtClean="0"/>
              <a:t>클릭 </a:t>
            </a:r>
            <a:endParaRPr lang="en-US" altLang="ko-KR" sz="1100" b="1" dirty="0"/>
          </a:p>
          <a:p>
            <a:r>
              <a:rPr lang="en-US" altLang="ko-KR" sz="1100" b="1" dirty="0"/>
              <a:t>② </a:t>
            </a:r>
            <a:r>
              <a:rPr lang="ko-KR" altLang="en-US" sz="1100" b="1" dirty="0" err="1" smtClean="0"/>
              <a:t>경력구분</a:t>
            </a:r>
            <a:r>
              <a:rPr lang="en-US" altLang="ko-KR" sz="1100" b="1" dirty="0" smtClean="0"/>
              <a:t>, </a:t>
            </a:r>
            <a:r>
              <a:rPr lang="ko-KR" altLang="en-US" sz="1100" b="1" dirty="0" err="1" smtClean="0"/>
              <a:t>근무기관명</a:t>
            </a:r>
            <a:r>
              <a:rPr lang="ko-KR" altLang="en-US" sz="1100" b="1" dirty="0" smtClean="0"/>
              <a:t> 입력</a:t>
            </a:r>
            <a:endParaRPr lang="en-US" altLang="ko-KR" sz="1100" b="1" dirty="0" smtClean="0"/>
          </a:p>
          <a:p>
            <a:r>
              <a:rPr lang="ko-KR" altLang="ko-KR" sz="1100" b="1" dirty="0" smtClean="0"/>
              <a:t>③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경력상세사항 </a:t>
            </a:r>
            <a:r>
              <a:rPr lang="en-US" altLang="ko-KR" sz="1100" b="1" dirty="0"/>
              <a:t>(</a:t>
            </a:r>
            <a:r>
              <a:rPr lang="en-US" altLang="ko-KR" sz="1100" b="1" dirty="0">
                <a:solidFill>
                  <a:srgbClr val="FF0000"/>
                </a:solidFill>
              </a:rPr>
              <a:t>*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필수 입력 항목만 입력</a:t>
            </a:r>
            <a:r>
              <a:rPr lang="en-US" altLang="ko-KR" sz="1100" b="1" dirty="0" smtClean="0"/>
              <a:t>)</a:t>
            </a:r>
            <a:endParaRPr lang="en-US" altLang="ko-KR" sz="1100" b="1" dirty="0"/>
          </a:p>
          <a:p>
            <a:r>
              <a:rPr lang="en-US" altLang="ko-KR" sz="1100" b="1" dirty="0"/>
              <a:t>④ </a:t>
            </a:r>
            <a:r>
              <a:rPr lang="ko-KR" altLang="en-US" sz="1100" b="1" dirty="0"/>
              <a:t>저장 후 ⑤다음단계 버튼 클릭</a:t>
            </a:r>
            <a:endParaRPr lang="en-US" altLang="ko-KR" sz="1100" b="1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706" y="3775456"/>
            <a:ext cx="214313" cy="1155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6-2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894612" y="2455731"/>
            <a:ext cx="314414" cy="3306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328989" y="2786332"/>
            <a:ext cx="5566592" cy="124220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614760" y="2478555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9249" y="2833176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1232336" y="2811704"/>
            <a:ext cx="1770518" cy="30290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021058" y="3347049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4930549" y="4734429"/>
            <a:ext cx="216384" cy="3838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46742" y="5118238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5169916" y="4734431"/>
            <a:ext cx="286311" cy="3838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5110954" y="5118238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1918157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지원서 등록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첨부파일명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6-3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622918"/>
              </p:ext>
            </p:extLst>
          </p:nvPr>
        </p:nvGraphicFramePr>
        <p:xfrm>
          <a:off x="769427" y="1216025"/>
          <a:ext cx="8126156" cy="4871265"/>
        </p:xfrm>
        <a:graphic>
          <a:graphicData uri="http://schemas.openxmlformats.org/drawingml/2006/table">
            <a:tbl>
              <a:tblPr/>
              <a:tblGrid>
                <a:gridCol w="4168333">
                  <a:extLst>
                    <a:ext uri="{9D8B030D-6E8A-4147-A177-3AD203B41FA5}">
                      <a16:colId xmlns:a16="http://schemas.microsoft.com/office/drawing/2014/main" val="1767217866"/>
                    </a:ext>
                  </a:extLst>
                </a:gridCol>
                <a:gridCol w="3957823">
                  <a:extLst>
                    <a:ext uri="{9D8B030D-6E8A-4147-A177-3AD203B41FA5}">
                      <a16:colId xmlns:a16="http://schemas.microsoft.com/office/drawing/2014/main" val="3531296401"/>
                    </a:ext>
                  </a:extLst>
                </a:gridCol>
              </a:tblGrid>
              <a:tr h="827492">
                <a:tc gridSpan="2"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7811770" algn="r"/>
                        </a:tabLs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인터넷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접수는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채용사이트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국립한밭대학교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KORUS </a:t>
                      </a: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대외서비스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 지원서 등록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7811770" algn="r"/>
                        </a:tabLs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 첨부파일 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란에 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모든 제출서류를 업로드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하여야 함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93108" marR="93108" marT="61999" marB="6199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408235"/>
                  </a:ext>
                </a:extLst>
              </a:tr>
              <a:tr h="352432">
                <a:tc gridSpan="2">
                  <a:txBody>
                    <a:bodyPr/>
                    <a:lstStyle/>
                    <a:p>
                      <a:pPr marL="0" marR="0" indent="127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100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 방법 및 예시</a:t>
                      </a:r>
                      <a:r>
                        <a:rPr lang="en-US" altLang="ko-KR" sz="1000" kern="0" spc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5865" marR="55865" marT="15445" marB="154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816857"/>
                  </a:ext>
                </a:extLst>
              </a:tr>
              <a:tr h="36913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1400" b="1" kern="0" spc="0" dirty="0" err="1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채용부서별</a:t>
                      </a:r>
                      <a:r>
                        <a:rPr lang="ko-KR" altLang="en-US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제출서류 업로드 파일명</a:t>
                      </a:r>
                      <a:r>
                        <a:rPr lang="en-US" altLang="ko-KR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  <a:r>
                        <a:rPr lang="ko-KR" altLang="en-US" sz="1400" kern="0" spc="0" dirty="0">
                          <a:solidFill>
                            <a:srgbClr val="0000FF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1_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제출서류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서식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1~8)</a:t>
                      </a:r>
                      <a:r>
                        <a:rPr lang="en-US" altLang="ko-KR" sz="8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_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채용직종명</a:t>
                      </a:r>
                      <a:r>
                        <a:rPr lang="en-US" altLang="ko-KR" sz="17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지원자번호</a:t>
                      </a:r>
                      <a:r>
                        <a:rPr lang="en-US" altLang="ko-KR" sz="17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지원자명</a:t>
                      </a:r>
                      <a:endParaRPr lang="en-US" altLang="ko-KR" sz="8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8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2_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주민등록 초본</a:t>
                      </a:r>
                      <a:r>
                        <a:rPr lang="en-US" altLang="ko-KR" sz="8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_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지원자명</a:t>
                      </a:r>
                      <a:endParaRPr lang="en-US" altLang="ko-KR" sz="8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3_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최종학력증명서</a:t>
                      </a:r>
                      <a:r>
                        <a:rPr lang="en-US" altLang="ko-KR" sz="17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지원자명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4_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자격증 사본</a:t>
                      </a:r>
                      <a:r>
                        <a:rPr lang="en-US" altLang="ko-KR" sz="17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지원자명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5_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경력증명서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재직증명서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포함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en-US" altLang="ko-KR" sz="17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지원자명</a:t>
                      </a:r>
                      <a:endParaRPr lang="en-US" altLang="ko-KR" sz="8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8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6_</a:t>
                      </a:r>
                      <a:r>
                        <a:rPr lang="ko-KR" altLang="en-US" sz="8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국민연금 </a:t>
                      </a:r>
                      <a:r>
                        <a:rPr lang="ko-KR" altLang="en-US" sz="8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가입확인서</a:t>
                      </a:r>
                      <a:r>
                        <a:rPr lang="ko-KR" altLang="en-US" sz="8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또는 건강보험득실확인서</a:t>
                      </a:r>
                      <a:r>
                        <a:rPr lang="en-US" altLang="ko-KR" sz="8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8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지원자명</a:t>
                      </a:r>
                      <a:endParaRPr lang="en-US" altLang="ko-KR" sz="8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1400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파일명 </a:t>
                      </a:r>
                      <a:r>
                        <a:rPr lang="ko-KR" altLang="en-US" sz="1400" kern="0" spc="0" dirty="0" err="1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입력시</a:t>
                      </a:r>
                      <a:r>
                        <a:rPr lang="ko-KR" altLang="en-US" sz="1400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유의사항</a:t>
                      </a:r>
                      <a:r>
                        <a:rPr lang="en-US" altLang="ko-KR" sz="1400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파일명에 ‘</a:t>
                      </a:r>
                      <a:r>
                        <a:rPr lang="en-US" altLang="ko-KR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_’(</a:t>
                      </a:r>
                      <a:r>
                        <a:rPr lang="ko-KR" altLang="en-US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밑줄</a:t>
                      </a:r>
                      <a:r>
                        <a:rPr lang="en-US" altLang="ko-KR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외의 특수문자 사용 금지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파일명에 띄어쓰기</a:t>
                      </a:r>
                      <a:r>
                        <a:rPr lang="en-US" altLang="ko-KR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공백</a:t>
                      </a:r>
                      <a:r>
                        <a:rPr lang="en-US" altLang="ko-KR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900" b="1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금지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5865" marR="55865" marT="15445" marB="154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1400" b="1" kern="0" spc="0" dirty="0" err="1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채용부서별</a:t>
                      </a:r>
                      <a:r>
                        <a:rPr lang="ko-KR" altLang="en-US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제출서류 업로드 설명서</a:t>
                      </a:r>
                      <a:r>
                        <a:rPr lang="en-US" altLang="ko-KR" sz="1400" b="1" kern="0" spc="0" dirty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  <a:r>
                        <a:rPr lang="ko-KR" altLang="en-US" sz="1400" kern="0" spc="0" dirty="0">
                          <a:solidFill>
                            <a:srgbClr val="0000FF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제출서류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서식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1~9)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예시 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책임연구원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_20240100001</a:t>
                      </a:r>
                      <a:r>
                        <a:rPr lang="en-US" altLang="ko-KR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홍길동</a:t>
                      </a:r>
                      <a:r>
                        <a:rPr lang="en-US" altLang="ko-KR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</a:t>
                      </a:r>
                      <a:r>
                        <a:rPr lang="en-US" altLang="ko-KR" sz="8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8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서식</a:t>
                      </a:r>
                      <a:r>
                        <a:rPr lang="en-US" altLang="ko-KR" sz="800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~ </a:t>
                      </a:r>
                      <a:r>
                        <a:rPr lang="ko-KR" altLang="en-US" sz="8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서식</a:t>
                      </a:r>
                      <a:r>
                        <a:rPr lang="en-US" altLang="ko-KR" sz="8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  <a:r>
                        <a:rPr lang="ko-KR" altLang="en-US" sz="8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까지 </a:t>
                      </a:r>
                      <a:r>
                        <a:rPr lang="ko-KR" altLang="en-US" sz="800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작성하여 서명 후 </a:t>
                      </a:r>
                      <a:r>
                        <a:rPr lang="en-US" altLang="ko-KR" sz="800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kern="0" spc="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개의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PDF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파일로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업로드</a:t>
                      </a:r>
                      <a:endParaRPr lang="en-US" altLang="ko-KR" sz="8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2. 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주민등록 초본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공고일 이후 </a:t>
                      </a:r>
                      <a:r>
                        <a:rPr lang="ko-KR" altLang="en-US" sz="8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발급본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800" kern="0" spc="0" dirty="0" smtClean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477520" marR="0" indent="-23241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- </a:t>
                      </a:r>
                      <a:r>
                        <a:rPr lang="ko-KR" altLang="en-US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스캔 후 </a:t>
                      </a:r>
                      <a:r>
                        <a:rPr lang="en-US" altLang="ko-KR" sz="800" kern="0" spc="-7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800" kern="0" spc="-7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개의 </a:t>
                      </a:r>
                      <a:r>
                        <a:rPr lang="en-US" altLang="ko-KR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PDF </a:t>
                      </a:r>
                      <a:r>
                        <a:rPr lang="ko-KR" altLang="en-US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파일로 업로드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최종학위증명서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박사인 경우 학사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석사 학위증명서도 첨부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477520" marR="0" indent="-23241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스캔 후 </a:t>
                      </a:r>
                      <a:r>
                        <a:rPr lang="en-US" altLang="ko-KR" sz="800" kern="0" spc="-7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kern="0" spc="-7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개의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PDF 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파일로 업로드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자격증 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사본 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없으면 생략 가능</a:t>
                      </a: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477520" marR="0" indent="-23241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스캔 후 </a:t>
                      </a:r>
                      <a:r>
                        <a:rPr lang="en-US" altLang="ko-KR" sz="800" kern="0" spc="-7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800" kern="0" spc="-7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개의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PDF 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파일로 업로드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 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재직증명서 또는 경력증명서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    - 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근무경력에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국사립대학교에서 국립대학육성사업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대학혁신지원사업 이라고</a:t>
                      </a:r>
                      <a:endParaRPr lang="en-US" altLang="ko-KR" sz="8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명시되야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함</a:t>
                      </a:r>
                      <a:endParaRPr lang="en-US" altLang="ko-KR" sz="8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127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    - </a:t>
                      </a:r>
                      <a:r>
                        <a:rPr lang="ko-KR" altLang="en-US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스캔 후 </a:t>
                      </a:r>
                      <a:r>
                        <a:rPr lang="en-US" altLang="ko-KR" sz="800" kern="0" spc="-7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800" kern="0" spc="-7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개의 </a:t>
                      </a:r>
                      <a:r>
                        <a:rPr lang="en-US" altLang="ko-KR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PDF </a:t>
                      </a:r>
                      <a:r>
                        <a:rPr lang="ko-KR" altLang="en-US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파일로 업로드</a:t>
                      </a: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127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 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국민연금 </a:t>
                      </a:r>
                      <a:r>
                        <a:rPr lang="ko-KR" altLang="en-US" sz="8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가입확인서</a:t>
                      </a:r>
                      <a:r>
                        <a:rPr lang="ko-KR" altLang="en-US" sz="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또는 건강보험자격득실확인서 </a:t>
                      </a:r>
                      <a:endParaRPr lang="en-US" altLang="ko-KR" sz="8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127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    - </a:t>
                      </a:r>
                      <a:r>
                        <a:rPr lang="ko-KR" altLang="en-US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스캔 후 </a:t>
                      </a:r>
                      <a:r>
                        <a:rPr lang="en-US" altLang="ko-KR" sz="800" kern="0" spc="-7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800" kern="0" spc="-7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개의 </a:t>
                      </a:r>
                      <a:r>
                        <a:rPr lang="en-US" altLang="ko-KR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PDF </a:t>
                      </a:r>
                      <a:r>
                        <a:rPr lang="ko-KR" altLang="en-US" sz="8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파일로 업로드</a:t>
                      </a:r>
                      <a:endParaRPr lang="ko-KR" altLang="en-US" sz="1400" kern="0" spc="0" dirty="0" smtClean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5865" marR="55865" marT="15445" marB="154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365199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087563" y="1825625"/>
            <a:ext cx="637716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7462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58" y="1930243"/>
            <a:ext cx="7740392" cy="21005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지원서 등록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첨부파일 등록 및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지원완료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427" y="1136179"/>
            <a:ext cx="63394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① </a:t>
            </a:r>
            <a:r>
              <a:rPr lang="ko-KR" altLang="en-US" sz="1100" b="1" dirty="0" smtClean="0"/>
              <a:t>첨부하고자 하는 파일 클립 모양 클릭</a:t>
            </a:r>
            <a:endParaRPr lang="en-US" altLang="ko-KR" sz="1100" b="1" dirty="0"/>
          </a:p>
          <a:p>
            <a:r>
              <a:rPr lang="en-US" altLang="ko-KR" sz="1100" b="1" dirty="0"/>
              <a:t>② </a:t>
            </a:r>
            <a:r>
              <a:rPr lang="ko-KR" altLang="en-US" sz="1100" b="1" dirty="0"/>
              <a:t>팝업이 뜨면 </a:t>
            </a:r>
            <a:r>
              <a:rPr lang="ko-KR" altLang="en-US" sz="1100" b="1" dirty="0" smtClean="0"/>
              <a:t>첨부파일 클릭</a:t>
            </a:r>
            <a:endParaRPr lang="en-US" altLang="ko-KR" sz="1100" b="1" dirty="0"/>
          </a:p>
          <a:p>
            <a:r>
              <a:rPr lang="ko-KR" altLang="ko-KR" sz="1100" b="1" dirty="0"/>
              <a:t>③</a:t>
            </a:r>
            <a:r>
              <a:rPr lang="en-US" altLang="ko-KR" sz="1100" b="1" dirty="0"/>
              <a:t> </a:t>
            </a:r>
            <a:r>
              <a:rPr lang="ko-KR" altLang="en-US" sz="1100" b="1" dirty="0"/>
              <a:t>제출서류를 모두 업로드 후 업로드 버튼 클릭</a:t>
            </a:r>
            <a:endParaRPr lang="en-US" altLang="ko-KR" sz="1100" b="1" dirty="0"/>
          </a:p>
          <a:p>
            <a:r>
              <a:rPr lang="en-US" altLang="ko-KR" sz="1100" b="1" dirty="0"/>
              <a:t>④ </a:t>
            </a:r>
            <a:r>
              <a:rPr lang="ko-KR" altLang="en-US" sz="1100" b="1" dirty="0"/>
              <a:t>저장 후 ⑤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지원 완료</a:t>
            </a:r>
            <a:endParaRPr lang="en-US" altLang="ko-KR" sz="11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13418" y="4030756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73634" y="4030756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⑤</a:t>
            </a:r>
            <a:endParaRPr lang="en-US" altLang="ko-KR" sz="1400" dirty="0">
              <a:solidFill>
                <a:srgbClr val="FF00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7286" y="2521640"/>
            <a:ext cx="311944" cy="118771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494362" y="3728398"/>
            <a:ext cx="215661" cy="3023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4710023" y="3728398"/>
            <a:ext cx="247263" cy="3023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4646533" y="2572161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6-4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183" y="3141230"/>
            <a:ext cx="3805632" cy="251281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8895582" y="3390181"/>
            <a:ext cx="350152" cy="2605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8591550" y="3366562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5329" y="5322359"/>
            <a:ext cx="160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7131825" y="5400137"/>
            <a:ext cx="338649" cy="1522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899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93" y="1547579"/>
            <a:ext cx="8826813" cy="29076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9085" y="549313"/>
            <a:ext cx="770649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응시원서 출력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427" y="1285969"/>
            <a:ext cx="6339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- </a:t>
            </a:r>
            <a:r>
              <a:rPr lang="ko-KR" altLang="en-US" sz="1100" b="1" dirty="0" smtClean="0"/>
              <a:t> </a:t>
            </a:r>
            <a:r>
              <a:rPr lang="ko-KR" altLang="en-US" sz="1100" b="1" dirty="0" err="1" smtClean="0"/>
              <a:t>지원완료</a:t>
            </a:r>
            <a:r>
              <a:rPr lang="ko-KR" altLang="en-US" sz="1100" b="1" dirty="0" smtClean="0"/>
              <a:t> 후 응시원서 클릭 후 출력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면접대상자 선정 시 응시원서 </a:t>
            </a:r>
            <a:r>
              <a:rPr lang="ko-KR" altLang="en-US" sz="1100" b="1" dirty="0" err="1" smtClean="0"/>
              <a:t>출력본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신분증 지참</a:t>
            </a:r>
            <a:r>
              <a:rPr lang="en-US" altLang="ko-KR" sz="1100" b="1" dirty="0" smtClean="0"/>
              <a:t>)</a:t>
            </a:r>
            <a:endParaRPr lang="en-US" altLang="ko-KR" sz="11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427" y="549318"/>
            <a:ext cx="602173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bg1"/>
                </a:solidFill>
              </a:rPr>
              <a:t>7</a:t>
            </a:r>
            <a:endParaRPr lang="ko-KR" altLang="en-US" sz="900" b="1" dirty="0">
              <a:solidFill>
                <a:schemeClr val="bg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649729" y="3355675"/>
            <a:ext cx="491706" cy="3881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4396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1596</TotalTime>
  <Words>658</Words>
  <Application>Microsoft Office PowerPoint</Application>
  <PresentationFormat>A4 용지(210x297mm)</PresentationFormat>
  <Paragraphs>123</Paragraphs>
  <Slides>15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HY헤드라인M</vt:lpstr>
      <vt:lpstr>맑은 고딕</vt:lpstr>
      <vt:lpstr>한양신명조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99</cp:revision>
  <cp:lastPrinted>2024-03-04T04:29:55Z</cp:lastPrinted>
  <dcterms:created xsi:type="dcterms:W3CDTF">2020-04-25T08:18:14Z</dcterms:created>
  <dcterms:modified xsi:type="dcterms:W3CDTF">2026-01-20T01:05:28Z</dcterms:modified>
</cp:coreProperties>
</file>