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144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3306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5A9E-0D7D-48F3-AD35-F805EF06D6A3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02E-AA55-4692-8B20-29EF017707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73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5A9E-0D7D-48F3-AD35-F805EF06D6A3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02E-AA55-4692-8B20-29EF017707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9957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5A9E-0D7D-48F3-AD35-F805EF06D6A3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02E-AA55-4692-8B20-29EF017707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7716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5A9E-0D7D-48F3-AD35-F805EF06D6A3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02E-AA55-4692-8B20-29EF017707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228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5A9E-0D7D-48F3-AD35-F805EF06D6A3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02E-AA55-4692-8B20-29EF017707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537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5A9E-0D7D-48F3-AD35-F805EF06D6A3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02E-AA55-4692-8B20-29EF017707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7080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5A9E-0D7D-48F3-AD35-F805EF06D6A3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02E-AA55-4692-8B20-29EF017707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3180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5A9E-0D7D-48F3-AD35-F805EF06D6A3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02E-AA55-4692-8B20-29EF017707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3035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5A9E-0D7D-48F3-AD35-F805EF06D6A3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02E-AA55-4692-8B20-29EF017707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5971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5A9E-0D7D-48F3-AD35-F805EF06D6A3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02E-AA55-4692-8B20-29EF017707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41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5A9E-0D7D-48F3-AD35-F805EF06D6A3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02E-AA55-4692-8B20-29EF017707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7570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95A9E-0D7D-48F3-AD35-F805EF06D6A3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8F02E-AA55-4692-8B20-29EF017707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388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18912" y="639428"/>
            <a:ext cx="620643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300653"/>
              </p:ext>
            </p:extLst>
          </p:nvPr>
        </p:nvGraphicFramePr>
        <p:xfrm>
          <a:off x="380037" y="1115616"/>
          <a:ext cx="6201409" cy="1532635"/>
        </p:xfrm>
        <a:graphic>
          <a:graphicData uri="http://schemas.openxmlformats.org/drawingml/2006/table">
            <a:tbl>
              <a:tblPr/>
              <a:tblGrid>
                <a:gridCol w="1104747"/>
                <a:gridCol w="1440160"/>
                <a:gridCol w="1152128"/>
                <a:gridCol w="2504374"/>
              </a:tblGrid>
              <a:tr h="267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성   명</a:t>
                      </a:r>
                      <a:endParaRPr lang="ko-KR" altLang="en-US" sz="1100" b="1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생년월</a:t>
                      </a:r>
                      <a:endParaRPr lang="ko-KR" altLang="en-US" sz="1100" b="1" kern="0" spc="8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-"/>
                      </a:pPr>
                      <a:endParaRPr lang="ko-KR" altLang="en-US" sz="1100" b="0" kern="0" spc="19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8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헨드폰</a:t>
                      </a:r>
                      <a:endParaRPr lang="ko-KR" altLang="en-US" sz="1100" b="1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성   별</a:t>
                      </a: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18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0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이메일</a:t>
                      </a:r>
                      <a:endParaRPr lang="ko-KR" altLang="en-US" sz="1100" b="1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12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학교명</a:t>
                      </a:r>
                      <a:endParaRPr lang="ko-KR" altLang="en-US" sz="1100" b="1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18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07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전   공</a:t>
                      </a: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12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재학여부</a:t>
                      </a: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12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100" b="0" kern="0" spc="12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휴</a:t>
                      </a:r>
                      <a:r>
                        <a:rPr lang="en-US" altLang="ko-KR" sz="1100" b="0" kern="0" spc="12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</a:t>
                      </a:r>
                      <a:r>
                        <a:rPr lang="ko-KR" altLang="en-US" sz="1100" b="0" kern="0" spc="12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재학</a:t>
                      </a:r>
                      <a:r>
                        <a:rPr lang="en-US" altLang="ko-KR" sz="1100" b="0" kern="0" spc="12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endParaRPr lang="ko-KR" altLang="en-US" sz="1100" b="0" kern="0" spc="12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0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입학년월</a:t>
                      </a:r>
                      <a:endParaRPr lang="ko-KR" altLang="en-US" sz="1100" b="1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12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학년</a:t>
                      </a:r>
                      <a:r>
                        <a:rPr lang="en-US" altLang="ko-KR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</a:t>
                      </a: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학기</a:t>
                      </a:r>
                      <a:endParaRPr lang="ko-KR" altLang="en-US" sz="1100" b="1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18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9666" marR="9666" marT="9666" marB="966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658681"/>
              </p:ext>
            </p:extLst>
          </p:nvPr>
        </p:nvGraphicFramePr>
        <p:xfrm>
          <a:off x="380036" y="3052527"/>
          <a:ext cx="6217316" cy="1080908"/>
        </p:xfrm>
        <a:graphic>
          <a:graphicData uri="http://schemas.openxmlformats.org/drawingml/2006/table">
            <a:tbl>
              <a:tblPr/>
              <a:tblGrid>
                <a:gridCol w="815479"/>
                <a:gridCol w="1060398"/>
                <a:gridCol w="1100422"/>
                <a:gridCol w="2200842"/>
                <a:gridCol w="1040175"/>
              </a:tblGrid>
              <a:tr h="4790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가입연도</a:t>
                      </a: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계약번호</a:t>
                      </a:r>
                      <a:endParaRPr lang="ko-KR" altLang="en-US" sz="1100" b="1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100" b="1" kern="0" spc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월</a:t>
                      </a:r>
                      <a:r>
                        <a:rPr lang="en-US" altLang="ko-KR" sz="1100" b="1" kern="0" spc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r>
                        <a:rPr lang="ko-KR" altLang="en-US" sz="1100" b="1" kern="0" spc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보험료</a:t>
                      </a:r>
                      <a:endParaRPr lang="ko-KR" altLang="en-US" sz="1100" b="1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상품명</a:t>
                      </a: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가입경로</a:t>
                      </a:r>
                      <a:endParaRPr lang="ko-KR" altLang="en-US" sz="1100" b="1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2741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-12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1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61" marR="16361" marT="16361" marB="1636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424805"/>
              </p:ext>
            </p:extLst>
          </p:nvPr>
        </p:nvGraphicFramePr>
        <p:xfrm>
          <a:off x="380036" y="4524709"/>
          <a:ext cx="6206097" cy="1740545"/>
        </p:xfrm>
        <a:graphic>
          <a:graphicData uri="http://schemas.openxmlformats.org/drawingml/2006/table">
            <a:tbl>
              <a:tblPr/>
              <a:tblGrid>
                <a:gridCol w="1276019"/>
                <a:gridCol w="1812984"/>
                <a:gridCol w="3117094"/>
              </a:tblGrid>
              <a:tr h="3481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기관명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활동시기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기간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주요내용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3481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>
                        <a:solidFill>
                          <a:srgbClr val="2525F5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100" dirty="0">
                        <a:solidFill>
                          <a:srgbClr val="2525F5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2525F5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1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>
                        <a:solidFill>
                          <a:srgbClr val="2525F5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100" dirty="0">
                        <a:solidFill>
                          <a:srgbClr val="2525F5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2525F5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1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>
                        <a:solidFill>
                          <a:srgbClr val="2525F5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100" dirty="0">
                        <a:solidFill>
                          <a:srgbClr val="2525F5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2525F5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1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>
                        <a:solidFill>
                          <a:srgbClr val="2525F5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100" dirty="0">
                        <a:solidFill>
                          <a:srgbClr val="2525F5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2525F5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452794"/>
              </p:ext>
            </p:extLst>
          </p:nvPr>
        </p:nvGraphicFramePr>
        <p:xfrm>
          <a:off x="380036" y="6707526"/>
          <a:ext cx="6201407" cy="1944215"/>
        </p:xfrm>
        <a:graphic>
          <a:graphicData uri="http://schemas.openxmlformats.org/drawingml/2006/table">
            <a:tbl>
              <a:tblPr/>
              <a:tblGrid>
                <a:gridCol w="2544908"/>
                <a:gridCol w="3656499"/>
              </a:tblGrid>
              <a:tr h="10004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baseline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활용 중인 </a:t>
                      </a:r>
                      <a:r>
                        <a:rPr lang="en-US" altLang="ko-KR" sz="1100" b="1" kern="0" spc="0" baseline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SNS </a:t>
                      </a:r>
                      <a:r>
                        <a:rPr lang="ko-KR" altLang="en-US" sz="1100" b="1" kern="0" spc="0" baseline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주소 또는 계정</a:t>
                      </a:r>
                      <a:endParaRPr lang="en-US" altLang="ko-KR" sz="1100" b="1" kern="0" spc="0" baseline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블로그</a:t>
                      </a:r>
                      <a:r>
                        <a:rPr lang="en-US" altLang="ko-KR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</a:t>
                      </a: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카페</a:t>
                      </a:r>
                      <a:r>
                        <a:rPr lang="en-US" altLang="ko-KR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</a:t>
                      </a: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인스타그램</a:t>
                      </a:r>
                      <a:r>
                        <a:rPr lang="en-US" altLang="ko-KR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/</a:t>
                      </a:r>
                      <a:r>
                        <a:rPr lang="ko-KR" altLang="en-US" sz="1100" b="1" kern="0" spc="0" baseline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페이스북 등 </a:t>
                      </a:r>
                      <a:r>
                        <a:rPr lang="en-US" altLang="ko-KR" sz="1100" b="1" kern="0" spc="0" baseline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r>
                        <a:rPr lang="ko-KR" altLang="en-US" sz="1100" b="1" kern="0" spc="0" baseline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1.</a:t>
                      </a: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2.</a:t>
                      </a: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3.</a:t>
                      </a:r>
                      <a:endParaRPr lang="ko-KR" altLang="en-US" sz="1100" b="0" kern="0" spc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8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활용 </a:t>
                      </a:r>
                      <a:r>
                        <a:rPr lang="ko-KR" altLang="en-US" sz="1100" b="1" kern="0" spc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가능한 </a:t>
                      </a:r>
                      <a:r>
                        <a:rPr lang="ko-KR" altLang="en-US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프로그램</a:t>
                      </a:r>
                      <a:r>
                        <a:rPr lang="en-US" altLang="ko-KR" sz="1100" b="1" kern="0" spc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(PPT</a:t>
                      </a:r>
                      <a:r>
                        <a:rPr lang="en-US" altLang="ko-KR" sz="1100" b="1" kern="0" spc="0" baseline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</a:t>
                      </a:r>
                      <a:r>
                        <a:rPr lang="ko-KR" altLang="en-US" sz="1100" b="1" kern="0" spc="0" baseline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등</a:t>
                      </a:r>
                      <a:r>
                        <a:rPr lang="en-US" altLang="ko-KR" sz="1100" b="1" kern="0" spc="0" baseline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9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지원 경로</a:t>
                      </a: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kern="0" spc="12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6335" marR="16335" marT="16335" marB="16335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5898" y="823670"/>
            <a:ext cx="1563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1. </a:t>
            </a:r>
            <a:r>
              <a:rPr lang="ko-KR" altLang="en-US" sz="1200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인적사항</a:t>
            </a:r>
            <a:endParaRPr lang="ko-KR" altLang="en-US" sz="1200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898" y="2771800"/>
            <a:ext cx="7277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2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2</a:t>
            </a:r>
            <a:r>
              <a:rPr lang="en-US" altLang="ko-KR" sz="1200" b="1"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  <a:r>
              <a:rPr lang="ko-KR" altLang="en-US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신한생명 보험 </a:t>
            </a:r>
            <a:r>
              <a:rPr lang="ko-KR" altLang="en-US" sz="1200" b="1">
                <a:latin typeface="HY중고딕" panose="02030600000101010101" pitchFamily="18" charset="-127"/>
                <a:ea typeface="HY중고딕" panose="02030600000101010101" pitchFamily="18" charset="-127"/>
              </a:rPr>
              <a:t>가입현황 </a:t>
            </a:r>
            <a:r>
              <a:rPr lang="ko-KR" altLang="en-US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 </a:t>
            </a:r>
            <a:r>
              <a:rPr lang="en-US" altLang="ko-KR" sz="1200" b="1" smtClean="0">
                <a:solidFill>
                  <a:srgbClr val="0070C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*</a:t>
            </a:r>
            <a:r>
              <a:rPr lang="ko-KR" altLang="en-US" sz="1200" b="1" smtClean="0">
                <a:solidFill>
                  <a:srgbClr val="0070C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없을경우 별도기재 필요없음</a:t>
            </a:r>
            <a:endParaRPr lang="ko-KR" altLang="en-US" sz="1200" b="1" dirty="0">
              <a:solidFill>
                <a:srgbClr val="0070C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5898" y="4249031"/>
            <a:ext cx="16609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3</a:t>
            </a:r>
            <a:r>
              <a:rPr lang="en-US" altLang="ko-KR" sz="1200" b="1"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  <a:r>
              <a:rPr lang="ko-KR" altLang="en-US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대외활동 경험</a:t>
            </a:r>
            <a:endParaRPr lang="ko-KR" altLang="en-US" sz="1200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55898" y="6419494"/>
            <a:ext cx="94085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4</a:t>
            </a:r>
            <a:r>
              <a:rPr lang="en-US" altLang="ko-KR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  <a:r>
              <a:rPr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기타</a:t>
            </a:r>
            <a:endParaRPr lang="ko-KR" altLang="en-US" sz="1200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260648" y="179512"/>
            <a:ext cx="46281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i="0" u="none" strike="noStrike" cap="none" normalizeH="0" baseline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2018</a:t>
            </a:r>
            <a:r>
              <a:rPr kumimoji="1" lang="ko-KR" altLang="en-US" i="0" u="none" strike="noStrike" cap="none" normalizeH="0" baseline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년 </a:t>
            </a:r>
            <a:r>
              <a:rPr kumimoji="1" lang="ko-KR" altLang="en-US" i="0" u="none" strike="noStrike" cap="none" normalizeH="0" baseline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신한생명</a:t>
            </a:r>
            <a:r>
              <a:rPr kumimoji="1" lang="ko-KR" altLang="en-US" i="0" u="none" strike="noStrike" cap="none" normalizeH="0" baseline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 대학</a:t>
            </a:r>
            <a:r>
              <a:rPr kumimoji="1" lang="en-US" altLang="ko-KR" i="0" u="none" strike="noStrike" cap="none" normalizeH="0" baseline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(</a:t>
            </a:r>
            <a:r>
              <a:rPr kumimoji="1" lang="ko-KR" altLang="en-US" smtClean="0">
                <a:solidFill>
                  <a:schemeClr val="tx1">
                    <a:lumMod val="95000"/>
                    <a:lumOff val="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원</a:t>
            </a:r>
            <a:r>
              <a:rPr kumimoji="1" lang="en-US" altLang="ko-KR" smtClean="0">
                <a:solidFill>
                  <a:schemeClr val="tx1">
                    <a:lumMod val="95000"/>
                    <a:lumOff val="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)</a:t>
            </a:r>
            <a:r>
              <a:rPr kumimoji="1" lang="ko-KR" altLang="en-US" smtClean="0">
                <a:solidFill>
                  <a:schemeClr val="tx1">
                    <a:lumMod val="95000"/>
                    <a:lumOff val="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생 리포터 지원서</a:t>
            </a:r>
            <a:endParaRPr kumimoji="1" lang="ko-KR" altLang="en-US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  <a:cs typeface="굴림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623" y="8793479"/>
            <a:ext cx="1183010" cy="350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44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18912" y="639428"/>
            <a:ext cx="620643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0648" y="179512"/>
            <a:ext cx="46281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i="0" u="none" strike="noStrike" cap="none" normalizeH="0" baseline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2018</a:t>
            </a:r>
            <a:r>
              <a:rPr kumimoji="1" lang="ko-KR" altLang="en-US" i="0" u="none" strike="noStrike" cap="none" normalizeH="0" baseline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년 </a:t>
            </a:r>
            <a:r>
              <a:rPr kumimoji="1" lang="ko-KR" altLang="en-US" i="0" u="none" strike="noStrike" cap="none" normalizeH="0" baseline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신한생명</a:t>
            </a:r>
            <a:r>
              <a:rPr kumimoji="1" lang="ko-KR" altLang="en-US" i="0" u="none" strike="noStrike" cap="none" normalizeH="0" baseline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 대학</a:t>
            </a:r>
            <a:r>
              <a:rPr kumimoji="1" lang="en-US" altLang="ko-KR" i="0" u="none" strike="noStrike" cap="none" normalizeH="0" baseline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(</a:t>
            </a:r>
            <a:r>
              <a:rPr kumimoji="1" lang="ko-KR" altLang="en-US" smtClean="0">
                <a:solidFill>
                  <a:schemeClr val="tx1">
                    <a:lumMod val="95000"/>
                    <a:lumOff val="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원</a:t>
            </a:r>
            <a:r>
              <a:rPr kumimoji="1" lang="en-US" altLang="ko-KR" smtClean="0">
                <a:solidFill>
                  <a:schemeClr val="tx1">
                    <a:lumMod val="95000"/>
                    <a:lumOff val="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)</a:t>
            </a:r>
            <a:r>
              <a:rPr kumimoji="1" lang="ko-KR" altLang="en-US" smtClean="0">
                <a:solidFill>
                  <a:schemeClr val="tx1">
                    <a:lumMod val="95000"/>
                    <a:lumOff val="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굴림" pitchFamily="50" charset="-127"/>
              </a:rPr>
              <a:t>생 리포터 지원서</a:t>
            </a:r>
            <a:endParaRPr kumimoji="1" lang="ko-KR" altLang="en-US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  <a:cs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035184"/>
              </p:ext>
            </p:extLst>
          </p:nvPr>
        </p:nvGraphicFramePr>
        <p:xfrm>
          <a:off x="332656" y="1054889"/>
          <a:ext cx="6192688" cy="1572895"/>
        </p:xfrm>
        <a:graphic>
          <a:graphicData uri="http://schemas.openxmlformats.org/drawingml/2006/table">
            <a:tbl>
              <a:tblPr/>
              <a:tblGrid>
                <a:gridCol w="6192688"/>
              </a:tblGrid>
              <a:tr h="1572895"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0" spc="0" smtClean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0" kern="0" spc="0" smtClean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11177" marR="11177" marT="11177" marB="11177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198579" y="777890"/>
            <a:ext cx="42194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5</a:t>
            </a:r>
            <a:r>
              <a:rPr lang="en-US" altLang="ko-KR" sz="1200" b="1"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  <a:r>
              <a:rPr lang="ko-KR" altLang="en-US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본인소개</a:t>
            </a:r>
            <a:r>
              <a:rPr lang="en-US" altLang="ko-KR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장</a:t>
            </a:r>
            <a:r>
              <a:rPr lang="en-US" altLang="ko-KR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단점 등</a:t>
            </a:r>
            <a:r>
              <a:rPr lang="en-US" altLang="ko-KR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endParaRPr lang="ko-KR" altLang="en-US" sz="1200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143869"/>
              </p:ext>
            </p:extLst>
          </p:nvPr>
        </p:nvGraphicFramePr>
        <p:xfrm>
          <a:off x="332940" y="5173836"/>
          <a:ext cx="6192688" cy="1572895"/>
        </p:xfrm>
        <a:graphic>
          <a:graphicData uri="http://schemas.openxmlformats.org/drawingml/2006/table">
            <a:tbl>
              <a:tblPr/>
              <a:tblGrid>
                <a:gridCol w="6192688"/>
              </a:tblGrid>
              <a:tr h="157289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11177" marR="11177" marT="11177" marB="11177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198863" y="4896837"/>
            <a:ext cx="42194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>
                <a:latin typeface="HY중고딕" panose="02030600000101010101" pitchFamily="18" charset="-127"/>
                <a:ea typeface="HY중고딕" panose="02030600000101010101" pitchFamily="18" charset="-127"/>
              </a:rPr>
              <a:t>7</a:t>
            </a:r>
            <a:r>
              <a:rPr lang="en-US" altLang="ko-KR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  <a:r>
              <a:rPr lang="ko-KR" altLang="en-US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금융 및 보험업 관심도</a:t>
            </a:r>
            <a:endParaRPr lang="ko-KR" altLang="en-US" sz="1200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874493"/>
              </p:ext>
            </p:extLst>
          </p:nvPr>
        </p:nvGraphicFramePr>
        <p:xfrm>
          <a:off x="322717" y="7152989"/>
          <a:ext cx="6192688" cy="1500887"/>
        </p:xfrm>
        <a:graphic>
          <a:graphicData uri="http://schemas.openxmlformats.org/drawingml/2006/table">
            <a:tbl>
              <a:tblPr/>
              <a:tblGrid>
                <a:gridCol w="6192688"/>
              </a:tblGrid>
              <a:tr h="150088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11177" marR="11177" marT="11177" marB="11177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188640" y="6875990"/>
            <a:ext cx="42194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8. </a:t>
            </a:r>
            <a:r>
              <a:rPr lang="ko-KR" altLang="en-US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디지털금융 관심도</a:t>
            </a:r>
            <a:endParaRPr lang="ko-KR" altLang="en-US" sz="1200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623" y="8793479"/>
            <a:ext cx="1183010" cy="350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319939"/>
              </p:ext>
            </p:extLst>
          </p:nvPr>
        </p:nvGraphicFramePr>
        <p:xfrm>
          <a:off x="332940" y="3036442"/>
          <a:ext cx="6192688" cy="1716911"/>
        </p:xfrm>
        <a:graphic>
          <a:graphicData uri="http://schemas.openxmlformats.org/drawingml/2006/table">
            <a:tbl>
              <a:tblPr/>
              <a:tblGrid>
                <a:gridCol w="6192688"/>
              </a:tblGrid>
              <a:tr h="171691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11177" marR="11177" marT="11177" marB="11177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98863" y="2759443"/>
            <a:ext cx="4219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6. </a:t>
            </a:r>
            <a:r>
              <a:rPr lang="ko-KR" altLang="en-US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대학</a:t>
            </a:r>
            <a:r>
              <a:rPr lang="en-US" altLang="ko-KR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원</a:t>
            </a:r>
            <a:r>
              <a:rPr lang="en-US" altLang="ko-KR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lang="ko-KR" altLang="en-US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생 리포터 지원동기 및 활동계획</a:t>
            </a:r>
            <a:r>
              <a:rPr lang="en-US" altLang="ko-KR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의지</a:t>
            </a:r>
            <a:r>
              <a:rPr lang="en-US" altLang="ko-KR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포부 등</a:t>
            </a:r>
            <a:r>
              <a:rPr lang="en-US" altLang="ko-KR" sz="1200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endParaRPr lang="ko-KR" altLang="en-US" sz="1200" b="1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fontAlgn="base"/>
            <a:endParaRPr lang="ko-KR" altLang="en-US" sz="1200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451011" y="760316"/>
            <a:ext cx="10743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en-US" altLang="ko-KR" sz="1000" b="1" smtClean="0">
                <a:solidFill>
                  <a:srgbClr val="0070C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*</a:t>
            </a:r>
            <a:r>
              <a:rPr lang="ko-KR" altLang="en-US" sz="1000" b="1" smtClean="0">
                <a:solidFill>
                  <a:srgbClr val="0070C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글자크기 </a:t>
            </a:r>
            <a:r>
              <a:rPr lang="en-US" altLang="ko-KR" sz="1000" b="1" smtClean="0">
                <a:solidFill>
                  <a:srgbClr val="0070C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10pt</a:t>
            </a:r>
            <a:endParaRPr lang="ko-KR" altLang="en-US" sz="1000" b="1" dirty="0">
              <a:solidFill>
                <a:srgbClr val="0070C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222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745600"/>
              </p:ext>
            </p:extLst>
          </p:nvPr>
        </p:nvGraphicFramePr>
        <p:xfrm>
          <a:off x="348072" y="1673143"/>
          <a:ext cx="6172200" cy="1080120"/>
        </p:xfrm>
        <a:graphic>
          <a:graphicData uri="http://schemas.openxmlformats.org/drawingml/2006/table">
            <a:tbl>
              <a:tblPr/>
              <a:tblGrid>
                <a:gridCol w="6172200"/>
              </a:tblGrid>
              <a:tr h="1080120">
                <a:tc>
                  <a:txBody>
                    <a:bodyPr/>
                    <a:lstStyle/>
                    <a:p>
                      <a:pPr marL="52070" marR="5461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</a:t>
                      </a: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대학</a:t>
                      </a:r>
                      <a:r>
                        <a:rPr lang="en-US" altLang="ko-KR" sz="1200" b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원</a:t>
                      </a:r>
                      <a:r>
                        <a:rPr lang="en-US" altLang="ko-KR" sz="1200" b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생 리포터</a:t>
                      </a:r>
                      <a:r>
                        <a:rPr kumimoji="1" lang="ko-KR" altLang="en-US" sz="1200" smtClean="0">
                          <a:solidFill>
                            <a:srgbClr val="000000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  <a:cs typeface="굴림" pitchFamily="50" charset="-127"/>
                        </a:rPr>
                        <a:t> </a:t>
                      </a:r>
                      <a:r>
                        <a:rPr lang="ko-KR" altLang="en-US" sz="1200" kern="0" spc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에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대한 업무처리를 위해 개인정보의 수집∙이용에 </a:t>
                      </a:r>
                      <a:r>
                        <a:rPr lang="ko-KR" altLang="en-US" sz="1200" kern="0" spc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동의하여 주시기</a:t>
                      </a:r>
                      <a:endParaRPr lang="en-US" altLang="ko-KR" sz="1200" kern="0" spc="0" smtClean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marL="52070" marR="5461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바랍니다</a:t>
                      </a:r>
                      <a:r>
                        <a:rPr lang="en-US" altLang="ko-KR" sz="1200" kern="0" spc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 </a:t>
                      </a:r>
                      <a:r>
                        <a:rPr lang="ko-KR" altLang="en-US" sz="1200" kern="0" spc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동의한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내용은 귀하가 지원한 고객패널 관련 업무 처리 및 </a:t>
                      </a:r>
                      <a:r>
                        <a:rPr lang="ko-KR" altLang="en-US" sz="1200" kern="0" spc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사실관계 확인을</a:t>
                      </a:r>
                      <a:endParaRPr lang="en-US" altLang="ko-KR" sz="1200" kern="0" spc="0" smtClean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marL="52070" marR="5461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하기 위함이며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타 용도로는 사용하지 않음을 알려드립니다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 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58149" marR="58149" marT="16076" marB="1607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61037" y="5220877"/>
            <a:ext cx="6840760" cy="2377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1. </a:t>
            </a:r>
            <a:r>
              <a:rPr kumimoji="1" lang="ko-K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개인정보의 수집∙이용 목적</a:t>
            </a:r>
            <a:endParaRPr kumimoji="1" lang="en-US" altLang="ko-KR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HY중고딕" panose="02030600000101010101" pitchFamily="18" charset="-127"/>
              <a:ea typeface="HY중고딕" panose="02030600000101010101" pitchFamily="18" charset="-127"/>
              <a:cs typeface="굴림" pitchFamily="50" charset="-127"/>
            </a:endParaRP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 </a:t>
            </a:r>
            <a:r>
              <a:rPr kumimoji="1" lang="en-US" altLang="ko-KR" sz="1100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   </a:t>
            </a:r>
            <a:r>
              <a:rPr kumimoji="1" lang="en-US" altLang="ko-KR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- </a:t>
            </a:r>
            <a:r>
              <a:rPr kumimoji="1" lang="ko-KR" altLang="en-US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대학</a:t>
            </a:r>
            <a:r>
              <a:rPr kumimoji="1" lang="en-US" altLang="ko-KR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(</a:t>
            </a:r>
            <a:r>
              <a:rPr kumimoji="1" lang="ko-KR" altLang="en-US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원</a:t>
            </a:r>
            <a:r>
              <a:rPr kumimoji="1" lang="en-US" altLang="ko-KR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)</a:t>
            </a:r>
            <a:r>
              <a:rPr kumimoji="1" lang="ko-KR" altLang="en-US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생 리포터 지원업무처리</a:t>
            </a:r>
            <a:r>
              <a:rPr kumimoji="1" lang="en-US" altLang="ko-KR" sz="1100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, </a:t>
            </a:r>
            <a:r>
              <a:rPr kumimoji="1" lang="ko-KR" altLang="en-US" sz="1100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계약관련 사실 확인</a:t>
            </a:r>
            <a:endParaRPr kumimoji="1" lang="en-US" altLang="ko-KR" sz="1100" dirty="0" smtClean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굴림" pitchFamily="50" charset="-127"/>
            </a:endParaRPr>
          </a:p>
          <a:p>
            <a:pPr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1" lang="en-US" altLang="ko-KR" sz="11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Y중고딕" panose="02030600000101010101" pitchFamily="18" charset="-127"/>
              <a:ea typeface="HY중고딕" panose="02030600000101010101" pitchFamily="18" charset="-127"/>
              <a:cs typeface="굴림" pitchFamily="50" charset="-127"/>
            </a:endParaRPr>
          </a:p>
          <a:p>
            <a:pPr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1100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2. </a:t>
            </a:r>
            <a:r>
              <a:rPr kumimoji="1" lang="ko-KR" altLang="en-US" sz="1100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수집∙이용할 개인정보의 내용</a:t>
            </a:r>
            <a:endParaRPr kumimoji="1" lang="en-US" altLang="ko-KR" sz="1100" dirty="0" smtClean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굴림" pitchFamily="50" charset="-127"/>
            </a:endParaRPr>
          </a:p>
          <a:p>
            <a:pPr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 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   - </a:t>
            </a:r>
            <a:r>
              <a:rPr kumimoji="1" lang="ko-K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개인정보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(</a:t>
            </a:r>
            <a:r>
              <a:rPr kumimoji="1" lang="ko-K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이름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, </a:t>
            </a:r>
            <a:r>
              <a:rPr kumimoji="1" lang="ko-KR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생년월</a:t>
            </a:r>
            <a:r>
              <a:rPr kumimoji="1" lang="en-US" altLang="ko-K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, </a:t>
            </a:r>
            <a:r>
              <a:rPr kumimoji="1" lang="ko-KR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성별</a:t>
            </a:r>
            <a:r>
              <a:rPr kumimoji="1" lang="en-US" altLang="ko-K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, </a:t>
            </a:r>
            <a:r>
              <a:rPr kumimoji="1" lang="ko-KR" altLang="en-US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핸드폰</a:t>
            </a:r>
            <a:r>
              <a:rPr kumimoji="1" lang="en-US" altLang="ko-KR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, </a:t>
            </a:r>
            <a:r>
              <a:rPr kumimoji="1" lang="ko-KR" altLang="en-US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이메일</a:t>
            </a:r>
            <a:r>
              <a:rPr kumimoji="1" lang="en-US" altLang="ko-KR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, </a:t>
            </a:r>
            <a:r>
              <a:rPr kumimoji="1" lang="ko-KR" altLang="en-US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학교</a:t>
            </a:r>
            <a:r>
              <a:rPr kumimoji="1" lang="en-US" altLang="ko-KR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, </a:t>
            </a:r>
            <a:r>
              <a:rPr kumimoji="1" lang="ko-KR" altLang="en-US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전공</a:t>
            </a:r>
            <a:r>
              <a:rPr kumimoji="1" lang="en-US" altLang="ko-KR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, </a:t>
            </a:r>
            <a:r>
              <a:rPr kumimoji="1" lang="ko-KR" altLang="en-US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재학여부</a:t>
            </a:r>
            <a:r>
              <a:rPr kumimoji="1" lang="en-US" altLang="ko-KR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, </a:t>
            </a:r>
            <a:r>
              <a:rPr kumimoji="1" lang="ko-KR" altLang="en-US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입학년월</a:t>
            </a:r>
            <a:r>
              <a:rPr kumimoji="1" lang="en-US" altLang="ko-KR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, </a:t>
            </a:r>
            <a:r>
              <a:rPr kumimoji="1" lang="ko-KR" altLang="en-US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학년</a:t>
            </a:r>
            <a:r>
              <a:rPr kumimoji="1" lang="en-US" altLang="ko-KR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/</a:t>
            </a:r>
            <a:r>
              <a:rPr kumimoji="1" lang="ko-KR" altLang="en-US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기</a:t>
            </a:r>
            <a:r>
              <a:rPr kumimoji="1" lang="en-US" altLang="ko-KR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)</a:t>
            </a:r>
            <a:endParaRPr kumimoji="1" lang="en-US" altLang="ko-KR" sz="1100" dirty="0" smtClean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굴림" pitchFamily="50" charset="-127"/>
            </a:endParaRPr>
          </a:p>
          <a:p>
            <a:pPr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 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   - </a:t>
            </a:r>
            <a:r>
              <a:rPr kumimoji="1" lang="ko-K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계약정보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(</a:t>
            </a:r>
            <a:r>
              <a:rPr kumimoji="1" lang="ko-K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보험계약번호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)</a:t>
            </a:r>
          </a:p>
          <a:p>
            <a:pPr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1" lang="en-US" altLang="ko-KR" sz="1100" dirty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굴림" pitchFamily="50" charset="-127"/>
            </a:endParaRPr>
          </a:p>
          <a:p>
            <a:pPr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3. </a:t>
            </a:r>
            <a:r>
              <a:rPr kumimoji="1" lang="ko-K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개인정보 보유∙이용기간</a:t>
            </a:r>
            <a:endParaRPr kumimoji="1" lang="en-US" altLang="ko-KR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HY중고딕" panose="02030600000101010101" pitchFamily="18" charset="-127"/>
              <a:ea typeface="HY중고딕" panose="02030600000101010101" pitchFamily="18" charset="-127"/>
              <a:cs typeface="굴림" pitchFamily="50" charset="-127"/>
            </a:endParaRPr>
          </a:p>
          <a:p>
            <a:pPr lv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 </a:t>
            </a:r>
            <a:r>
              <a:rPr kumimoji="1" lang="en-US" altLang="ko-KR" sz="1100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   </a:t>
            </a:r>
            <a:r>
              <a:rPr kumimoji="1" lang="en-US" altLang="ko-KR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- </a:t>
            </a:r>
            <a:r>
              <a:rPr lang="ko-KR" altLang="en-US" sz="1100" b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대학</a:t>
            </a:r>
            <a:r>
              <a:rPr lang="en-US" altLang="ko-KR" sz="1100" b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100" b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원</a:t>
            </a:r>
            <a:r>
              <a:rPr lang="en-US" altLang="ko-KR" sz="1100" b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lang="ko-KR" altLang="en-US" sz="1100" b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생 리포터</a:t>
            </a:r>
            <a:r>
              <a:rPr kumimoji="1" lang="ko-KR" altLang="en-US" sz="110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 </a:t>
            </a:r>
            <a:r>
              <a:rPr kumimoji="1" lang="ko-KR" altLang="en-US" sz="1100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활동기간 </a:t>
            </a:r>
            <a:r>
              <a:rPr kumimoji="1" lang="ko-KR" altLang="en-US" sz="1100" dirty="0" err="1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종료시</a:t>
            </a:r>
            <a:r>
              <a:rPr kumimoji="1" lang="ko-KR" altLang="en-US" sz="1100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 까지 </a:t>
            </a:r>
            <a:endParaRPr kumimoji="1" lang="en-US" altLang="ko-K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중고딕" panose="02030600000101010101" pitchFamily="18" charset="-127"/>
              <a:ea typeface="HY중고딕" panose="02030600000101010101" pitchFamily="18" charset="-127"/>
              <a:cs typeface="굴림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953888"/>
              </p:ext>
            </p:extLst>
          </p:nvPr>
        </p:nvGraphicFramePr>
        <p:xfrm>
          <a:off x="348072" y="303650"/>
          <a:ext cx="6172200" cy="836092"/>
        </p:xfrm>
        <a:graphic>
          <a:graphicData uri="http://schemas.openxmlformats.org/drawingml/2006/table">
            <a:tbl>
              <a:tblPr/>
              <a:tblGrid>
                <a:gridCol w="6172200"/>
              </a:tblGrid>
              <a:tr h="288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개인정보</a:t>
                      </a:r>
                      <a:r>
                        <a:rPr lang="ko-KR" altLang="en-US" sz="2000" b="1" kern="0" spc="-10" baseline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처리 동의서</a:t>
                      </a:r>
                      <a:endParaRPr lang="en-US" altLang="ko-KR" sz="2000" b="1" kern="0" spc="-10" baseline="0" dirty="0" smtClean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-10" baseline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- </a:t>
                      </a:r>
                      <a:r>
                        <a:rPr lang="ko-KR" altLang="en-US" sz="1300" b="1" kern="0" spc="-10" baseline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대학</a:t>
                      </a:r>
                      <a:r>
                        <a:rPr lang="en-US" altLang="ko-KR" sz="1300" b="1" kern="0" spc="-10" baseline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300" b="1" kern="0" spc="-10" baseline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원</a:t>
                      </a:r>
                      <a:r>
                        <a:rPr lang="en-US" altLang="ko-KR" sz="1300" b="1" kern="0" spc="-10" baseline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r>
                        <a:rPr lang="ko-KR" altLang="en-US" sz="1300" b="1" kern="0" spc="-10" baseline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생 리포터  지원자용 </a:t>
                      </a:r>
                      <a:r>
                        <a:rPr lang="en-US" altLang="ko-KR" sz="1300" b="1" kern="0" spc="-10" baseline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-</a:t>
                      </a:r>
                      <a:endParaRPr lang="ko-KR" altLang="en-US" sz="1300" b="1" kern="0" spc="-1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5710" marR="15710" marT="15710" marB="1571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260648" y="1301823"/>
            <a:ext cx="18325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1200" dirty="0" err="1">
                <a:latin typeface="HY중고딕" panose="02030600000101010101" pitchFamily="18" charset="-127"/>
                <a:ea typeface="HY중고딕" panose="02030600000101010101" pitchFamily="18" charset="-127"/>
              </a:rPr>
              <a:t>신한생명보험회사</a:t>
            </a:r>
            <a:r>
              <a:rPr lang="en-US" altLang="ko-KR" sz="1200" dirty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en-US" altLang="ko-KR" sz="1200" dirty="0" err="1">
                <a:latin typeface="HY중고딕" panose="02030600000101010101" pitchFamily="18" charset="-127"/>
                <a:ea typeface="HY중고딕" panose="02030600000101010101" pitchFamily="18" charset="-127"/>
              </a:rPr>
              <a:t>귀중</a:t>
            </a:r>
            <a:r>
              <a:rPr lang="en-US" altLang="ko-KR" sz="1200" dirty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780925"/>
              </p:ext>
            </p:extLst>
          </p:nvPr>
        </p:nvGraphicFramePr>
        <p:xfrm>
          <a:off x="548679" y="3481080"/>
          <a:ext cx="5976666" cy="1594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2222"/>
                <a:gridCol w="1992222"/>
                <a:gridCol w="1992222"/>
              </a:tblGrid>
              <a:tr h="1224136">
                <a:tc gridSpan="3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100" b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당사는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「개인정보보호법」 및 「신용정보의 이용 및 보호에 관한 법률」에 따라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100" b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대학</a:t>
                      </a:r>
                      <a:r>
                        <a:rPr lang="en-US" altLang="ko-KR" sz="1100" b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100" b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원</a:t>
                      </a:r>
                      <a:r>
                        <a:rPr lang="en-US" altLang="ko-KR" sz="1100" b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r>
                        <a:rPr lang="ko-KR" altLang="en-US" sz="1100" b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생 리포터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활동 전반 업무처리를 위하여 귀하의 개인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신용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정보를 다음과 같이 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100" b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수집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∙이용하고자 합니다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 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이에 동의 하십니까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?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 ※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동의하지 않으시는 </a:t>
                      </a:r>
                      <a:r>
                        <a:rPr lang="ko-KR" altLang="en-US" sz="1100" b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경우 대학생리포터로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선정되지 않습니다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동의여부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동의함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□ 동의하지 않음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60648" y="3132073"/>
            <a:ext cx="28135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□ </a:t>
            </a:r>
            <a:r>
              <a:rPr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개인정보의 수집∙이용에 관한 사항</a:t>
            </a:r>
            <a:r>
              <a:rPr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lang="en-US" altLang="ko-KR" sz="1200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29072" y="7740352"/>
            <a:ext cx="604867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신청일      </a:t>
            </a:r>
            <a:r>
              <a:rPr kumimoji="1" lang="en-US" altLang="ko-K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2018</a:t>
            </a:r>
            <a:r>
              <a:rPr kumimoji="1" lang="ko-KR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년     </a:t>
            </a:r>
            <a:r>
              <a:rPr kumimoji="1" lang="ko-KR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  <a:cs typeface="굴림" pitchFamily="50" charset="-127"/>
              </a:rPr>
              <a:t>월     일    </a:t>
            </a:r>
            <a:endParaRPr kumimoji="1" lang="en-US" altLang="ko-K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중고딕" panose="02030600000101010101" pitchFamily="18" charset="-127"/>
              <a:ea typeface="HY중고딕" panose="02030600000101010101" pitchFamily="18" charset="-127"/>
              <a:cs typeface="굴림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479662"/>
              </p:ext>
            </p:extLst>
          </p:nvPr>
        </p:nvGraphicFramePr>
        <p:xfrm>
          <a:off x="2597290" y="8172400"/>
          <a:ext cx="408045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227"/>
                <a:gridCol w="2040227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지원자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                       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인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222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352</Words>
  <Application>Microsoft Office PowerPoint</Application>
  <PresentationFormat>화면 슬라이드 쇼(4:3)</PresentationFormat>
  <Paragraphs>64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7</cp:revision>
  <cp:lastPrinted>2018-06-08T05:59:19Z</cp:lastPrinted>
  <dcterms:created xsi:type="dcterms:W3CDTF">2018-06-08T05:10:01Z</dcterms:created>
  <dcterms:modified xsi:type="dcterms:W3CDTF">2018-06-08T06:14:02Z</dcterms:modified>
</cp:coreProperties>
</file>