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</p:sldIdLst>
  <p:sldSz cx="6858000" cy="9906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43">
          <p15:clr>
            <a:srgbClr val="A4A3A4"/>
          </p15:clr>
        </p15:guide>
        <p15:guide id="2" pos="2160">
          <p15:clr>
            <a:srgbClr val="A4A3A4"/>
          </p15:clr>
        </p15:guide>
        <p15:guide id="3" pos="346">
          <p15:clr>
            <a:srgbClr val="A4A3A4"/>
          </p15:clr>
        </p15:guide>
        <p15:guide id="4" pos="40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58" d="100"/>
          <a:sy n="58" d="100"/>
        </p:scale>
        <p:origin x="2582" y="77"/>
      </p:cViewPr>
      <p:guideLst>
        <p:guide orient="horz" pos="943"/>
        <p:guide pos="2160"/>
        <p:guide pos="346"/>
        <p:guide pos="406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/>
          <a:lstStyle/>
          <a:p>
            <a:fld id="{4F34DD44-8F5D-4423-994B-5E6A360B7B89}" type="datetimeFigureOut">
              <a:rPr lang="ko-KR" altLang="en-US" smtClean="0"/>
              <a:t>2019-01-29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/>
          <a:lstStyle/>
          <a:p>
            <a:fld id="{32965317-7722-4122-939E-FE4D95132E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0265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/>
          <a:lstStyle/>
          <a:p>
            <a:fld id="{4F34DD44-8F5D-4423-994B-5E6A360B7B89}" type="datetimeFigureOut">
              <a:rPr lang="ko-KR" altLang="en-US" smtClean="0"/>
              <a:t>2019-01-29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/>
          <a:lstStyle/>
          <a:p>
            <a:fld id="{32965317-7722-4122-939E-FE4D95132E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860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/>
          <a:lstStyle/>
          <a:p>
            <a:fld id="{4F34DD44-8F5D-4423-994B-5E6A360B7B89}" type="datetimeFigureOut">
              <a:rPr lang="ko-KR" altLang="en-US" smtClean="0"/>
              <a:t>2019-01-29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/>
          <a:lstStyle/>
          <a:p>
            <a:fld id="{32965317-7722-4122-939E-FE4D95132E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2709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/>
          <a:lstStyle/>
          <a:p>
            <a:fld id="{4F34DD44-8F5D-4423-994B-5E6A360B7B89}" type="datetimeFigureOut">
              <a:rPr lang="ko-KR" altLang="en-US" smtClean="0"/>
              <a:t>2019-01-29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/>
          <a:lstStyle/>
          <a:p>
            <a:fld id="{32965317-7722-4122-939E-FE4D95132E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9092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/>
          <a:lstStyle/>
          <a:p>
            <a:fld id="{4F34DD44-8F5D-4423-994B-5E6A360B7B89}" type="datetimeFigureOut">
              <a:rPr lang="ko-KR" altLang="en-US" smtClean="0"/>
              <a:t>2019-01-29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/>
          <a:lstStyle/>
          <a:p>
            <a:fld id="{32965317-7722-4122-939E-FE4D95132E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78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/>
          <a:lstStyle/>
          <a:p>
            <a:fld id="{4F34DD44-8F5D-4423-994B-5E6A360B7B89}" type="datetimeFigureOut">
              <a:rPr lang="ko-KR" altLang="en-US" smtClean="0"/>
              <a:t>2019-01-29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/>
          <a:lstStyle/>
          <a:p>
            <a:fld id="{32965317-7722-4122-939E-FE4D95132E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7979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/>
          <a:lstStyle/>
          <a:p>
            <a:fld id="{4F34DD44-8F5D-4423-994B-5E6A360B7B89}" type="datetimeFigureOut">
              <a:rPr lang="ko-KR" altLang="en-US" smtClean="0"/>
              <a:t>2019-01-29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/>
          <a:lstStyle/>
          <a:p>
            <a:fld id="{32965317-7722-4122-939E-FE4D95132E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6182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/>
          <a:lstStyle/>
          <a:p>
            <a:fld id="{4F34DD44-8F5D-4423-994B-5E6A360B7B89}" type="datetimeFigureOut">
              <a:rPr lang="ko-KR" altLang="en-US" smtClean="0"/>
              <a:t>2019-01-29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/>
          <a:lstStyle/>
          <a:p>
            <a:fld id="{32965317-7722-4122-939E-FE4D95132E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186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/>
          <a:lstStyle/>
          <a:p>
            <a:fld id="{4F34DD44-8F5D-4423-994B-5E6A360B7B89}" type="datetimeFigureOut">
              <a:rPr lang="ko-KR" altLang="en-US" smtClean="0"/>
              <a:t>2019-01-29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/>
          <a:lstStyle/>
          <a:p>
            <a:fld id="{32965317-7722-4122-939E-FE4D95132E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4953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 userDrawn="1"/>
        </p:nvSpPr>
        <p:spPr>
          <a:xfrm>
            <a:off x="0" y="0"/>
            <a:ext cx="6858000" cy="990599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dirty="0">
              <a:solidFill>
                <a:schemeClr val="bg1"/>
              </a:solidFill>
              <a:latin typeface="SamsungOneKoreanOTF 300" pitchFamily="34" charset="-127"/>
              <a:ea typeface="SamsungOneKoreanOTF 300" pitchFamily="34" charset="-127"/>
            </a:endParaRPr>
          </a:p>
        </p:txBody>
      </p:sp>
      <p:sp>
        <p:nvSpPr>
          <p:cNvPr id="7" name="직사각형 6"/>
          <p:cNvSpPr/>
          <p:nvPr userDrawn="1"/>
        </p:nvSpPr>
        <p:spPr>
          <a:xfrm>
            <a:off x="259780" y="535980"/>
            <a:ext cx="6337572" cy="9097540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769062" y="283559"/>
            <a:ext cx="5305051" cy="45823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>
                <a:solidFill>
                  <a:schemeClr val="bg1"/>
                </a:solidFill>
                <a:latin typeface="SamsungOneKoreanOTF 700" pitchFamily="34" charset="-127"/>
                <a:ea typeface="SamsungOneKoreanOTF 700" pitchFamily="34" charset="-127"/>
              </a:rPr>
              <a:t>“</a:t>
            </a:r>
            <a:r>
              <a:rPr lang="ko-KR" altLang="en-US" sz="2400" dirty="0" err="1" smtClean="0">
                <a:solidFill>
                  <a:schemeClr val="bg1"/>
                </a:solidFill>
                <a:latin typeface="SamsungOneKoreanOTF 700" pitchFamily="34" charset="-127"/>
                <a:ea typeface="SamsungOneKoreanOTF 700" pitchFamily="34" charset="-127"/>
              </a:rPr>
              <a:t>갤럭시</a:t>
            </a:r>
            <a:r>
              <a:rPr lang="ko-KR" altLang="en-US" sz="2400" dirty="0" smtClean="0">
                <a:solidFill>
                  <a:schemeClr val="bg1"/>
                </a:solidFill>
                <a:latin typeface="SamsungOneKoreanOTF 700" pitchFamily="34" charset="-127"/>
                <a:ea typeface="SamsungOneKoreanOTF 700" pitchFamily="34" charset="-127"/>
              </a:rPr>
              <a:t> </a:t>
            </a:r>
            <a:r>
              <a:rPr lang="ko-KR" altLang="en-US" sz="2400" dirty="0">
                <a:solidFill>
                  <a:schemeClr val="bg1"/>
                </a:solidFill>
                <a:latin typeface="SamsungOneKoreanOTF 700" pitchFamily="34" charset="-127"/>
                <a:ea typeface="SamsungOneKoreanOTF 700" pitchFamily="34" charset="-127"/>
              </a:rPr>
              <a:t>스토어 아이디어 </a:t>
            </a:r>
            <a:r>
              <a:rPr lang="ko-KR" altLang="en-US" sz="2400" dirty="0" smtClean="0">
                <a:solidFill>
                  <a:schemeClr val="bg1"/>
                </a:solidFill>
                <a:latin typeface="SamsungOneKoreanOTF 700" pitchFamily="34" charset="-127"/>
                <a:ea typeface="SamsungOneKoreanOTF 700" pitchFamily="34" charset="-127"/>
              </a:rPr>
              <a:t>공모전</a:t>
            </a:r>
            <a:r>
              <a:rPr lang="en-US" altLang="ko-KR" sz="2400" dirty="0" smtClean="0">
                <a:solidFill>
                  <a:schemeClr val="bg1"/>
                </a:solidFill>
                <a:latin typeface="SamsungOneKoreanOTF 700" pitchFamily="34" charset="-127"/>
                <a:ea typeface="SamsungOneKoreanOTF 700" pitchFamily="34" charset="-127"/>
              </a:rPr>
              <a:t>”</a:t>
            </a:r>
            <a:endParaRPr lang="ko-KR" altLang="en-US" sz="2400" dirty="0">
              <a:solidFill>
                <a:schemeClr val="bg1"/>
              </a:solidFill>
              <a:latin typeface="SamsungOneKoreanOTF 700" pitchFamily="34" charset="-127"/>
              <a:ea typeface="SamsungOneKoreanOTF 7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3378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 userDrawn="1"/>
        </p:nvSpPr>
        <p:spPr>
          <a:xfrm>
            <a:off x="0" y="0"/>
            <a:ext cx="6858000" cy="990599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dirty="0">
              <a:solidFill>
                <a:schemeClr val="bg1"/>
              </a:solidFill>
              <a:latin typeface="SamsungOneKoreanOTF 300" pitchFamily="34" charset="-127"/>
              <a:ea typeface="SamsungOneKoreanOTF 300" pitchFamily="34" charset="-127"/>
            </a:endParaRPr>
          </a:p>
        </p:txBody>
      </p:sp>
      <p:sp>
        <p:nvSpPr>
          <p:cNvPr id="7" name="직사각형 6"/>
          <p:cNvSpPr/>
          <p:nvPr userDrawn="1"/>
        </p:nvSpPr>
        <p:spPr>
          <a:xfrm>
            <a:off x="259780" y="535980"/>
            <a:ext cx="6337572" cy="9097540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769062" y="283559"/>
            <a:ext cx="5305051" cy="45823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>
                <a:solidFill>
                  <a:schemeClr val="bg1"/>
                </a:solidFill>
                <a:latin typeface="SamsungOneKoreanOTF 700" pitchFamily="34" charset="-127"/>
                <a:ea typeface="SamsungOneKoreanOTF 700" pitchFamily="34" charset="-127"/>
              </a:rPr>
              <a:t>“</a:t>
            </a:r>
            <a:r>
              <a:rPr lang="ko-KR" altLang="en-US" sz="2400" dirty="0" err="1" smtClean="0">
                <a:solidFill>
                  <a:schemeClr val="bg1"/>
                </a:solidFill>
                <a:latin typeface="SamsungOneKoreanOTF 700" pitchFamily="34" charset="-127"/>
                <a:ea typeface="SamsungOneKoreanOTF 700" pitchFamily="34" charset="-127"/>
              </a:rPr>
              <a:t>갤럭시</a:t>
            </a:r>
            <a:r>
              <a:rPr lang="ko-KR" altLang="en-US" sz="2400" dirty="0" smtClean="0">
                <a:solidFill>
                  <a:schemeClr val="bg1"/>
                </a:solidFill>
                <a:latin typeface="SamsungOneKoreanOTF 700" pitchFamily="34" charset="-127"/>
                <a:ea typeface="SamsungOneKoreanOTF 700" pitchFamily="34" charset="-127"/>
              </a:rPr>
              <a:t> </a:t>
            </a:r>
            <a:r>
              <a:rPr lang="ko-KR" altLang="en-US" sz="2400" dirty="0">
                <a:solidFill>
                  <a:schemeClr val="bg1"/>
                </a:solidFill>
                <a:latin typeface="SamsungOneKoreanOTF 700" pitchFamily="34" charset="-127"/>
                <a:ea typeface="SamsungOneKoreanOTF 700" pitchFamily="34" charset="-127"/>
              </a:rPr>
              <a:t>스토어 아이디어 </a:t>
            </a:r>
            <a:r>
              <a:rPr lang="ko-KR" altLang="en-US" sz="2400" dirty="0" smtClean="0">
                <a:solidFill>
                  <a:schemeClr val="bg1"/>
                </a:solidFill>
                <a:latin typeface="SamsungOneKoreanOTF 700" pitchFamily="34" charset="-127"/>
                <a:ea typeface="SamsungOneKoreanOTF 700" pitchFamily="34" charset="-127"/>
              </a:rPr>
              <a:t>공모전</a:t>
            </a:r>
            <a:r>
              <a:rPr lang="en-US" altLang="ko-KR" sz="2400" dirty="0" smtClean="0">
                <a:solidFill>
                  <a:schemeClr val="bg1"/>
                </a:solidFill>
                <a:latin typeface="SamsungOneKoreanOTF 700" pitchFamily="34" charset="-127"/>
                <a:ea typeface="SamsungOneKoreanOTF 700" pitchFamily="34" charset="-127"/>
              </a:rPr>
              <a:t>”</a:t>
            </a:r>
            <a:endParaRPr lang="ko-KR" altLang="en-US" sz="2400" dirty="0">
              <a:solidFill>
                <a:schemeClr val="bg1"/>
              </a:solidFill>
              <a:latin typeface="SamsungOneKoreanOTF 700" pitchFamily="34" charset="-127"/>
              <a:ea typeface="SamsungOneKoreanOTF 7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9467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 userDrawn="1"/>
        </p:nvSpPr>
        <p:spPr>
          <a:xfrm>
            <a:off x="0" y="0"/>
            <a:ext cx="6858000" cy="990599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bg1"/>
              </a:solidFill>
              <a:latin typeface="SamsungOneKoreanOTF 300" pitchFamily="34" charset="-127"/>
              <a:ea typeface="SamsungOneKoreanOTF 300" pitchFamily="34" charset="-127"/>
            </a:endParaRPr>
          </a:p>
        </p:txBody>
      </p:sp>
      <p:sp>
        <p:nvSpPr>
          <p:cNvPr id="7" name="직사각형 6"/>
          <p:cNvSpPr/>
          <p:nvPr userDrawn="1"/>
        </p:nvSpPr>
        <p:spPr>
          <a:xfrm>
            <a:off x="259780" y="535980"/>
            <a:ext cx="6337572" cy="9097540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1010200" y="260648"/>
            <a:ext cx="4822774" cy="50405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err="1">
                <a:solidFill>
                  <a:schemeClr val="bg1"/>
                </a:solidFill>
                <a:latin typeface="SamsungOneKoreanOTF 700" pitchFamily="34" charset="-127"/>
                <a:ea typeface="SamsungOneKoreanOTF 700" pitchFamily="34" charset="-127"/>
              </a:rPr>
              <a:t>갤럭시</a:t>
            </a:r>
            <a:r>
              <a:rPr lang="ko-KR" altLang="en-US" sz="2800" dirty="0">
                <a:solidFill>
                  <a:schemeClr val="bg1"/>
                </a:solidFill>
                <a:latin typeface="SamsungOneKoreanOTF 700" pitchFamily="34" charset="-127"/>
                <a:ea typeface="SamsungOneKoreanOTF 700" pitchFamily="34" charset="-127"/>
              </a:rPr>
              <a:t> 스토어 아이디어 공모전</a:t>
            </a:r>
          </a:p>
        </p:txBody>
      </p:sp>
    </p:spTree>
    <p:extLst>
      <p:ext uri="{BB962C8B-B14F-4D97-AF65-F5344CB8AC3E}">
        <p14:creationId xmlns:p14="http://schemas.microsoft.com/office/powerpoint/2010/main" val="775552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0" y="0"/>
            <a:ext cx="6858000" cy="990599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bg1"/>
              </a:solidFill>
              <a:latin typeface="SamsungOneKoreanOTF 300" pitchFamily="34" charset="-127"/>
              <a:ea typeface="SamsungOneKoreanOTF 3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31925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61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60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862" y="5313040"/>
            <a:ext cx="22509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800" b="1" spc="-150" dirty="0">
                <a:latin typeface="+mn-ea"/>
              </a:rPr>
              <a:t>-</a:t>
            </a:r>
            <a:r>
              <a:rPr lang="ko-KR" altLang="en-US" sz="2800" b="1" spc="-150" dirty="0" smtClean="0">
                <a:latin typeface="+mn-ea"/>
              </a:rPr>
              <a:t>참가 지원서</a:t>
            </a:r>
            <a:r>
              <a:rPr lang="en-US" altLang="ko-KR" sz="2800" b="1" spc="-150" dirty="0" smtClean="0">
                <a:latin typeface="+mn-ea"/>
              </a:rPr>
              <a:t>-</a:t>
            </a:r>
            <a:endParaRPr lang="ko-KR" altLang="en-US" sz="2800" b="1" spc="-150" dirty="0">
              <a:latin typeface="+mn-ea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249" y="8697416"/>
            <a:ext cx="1587500" cy="24554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808" y="1424608"/>
            <a:ext cx="3505200" cy="324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9022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20274" y="1640632"/>
            <a:ext cx="1433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b="1" spc="-150" dirty="0" smtClean="0"/>
              <a:t>[</a:t>
            </a:r>
            <a:r>
              <a:rPr lang="ko-KR" altLang="en-US" b="1" spc="-150" dirty="0" smtClean="0"/>
              <a:t>공모전 주제</a:t>
            </a:r>
            <a:r>
              <a:rPr lang="en-US" altLang="ko-KR" b="1" spc="-150" dirty="0" smtClean="0"/>
              <a:t>]</a:t>
            </a:r>
            <a:endParaRPr lang="ko-KR" altLang="en-US" b="1" spc="-150" dirty="0"/>
          </a:p>
        </p:txBody>
      </p:sp>
      <p:grpSp>
        <p:nvGrpSpPr>
          <p:cNvPr id="7" name="그룹 6"/>
          <p:cNvGrpSpPr/>
          <p:nvPr/>
        </p:nvGrpSpPr>
        <p:grpSpPr>
          <a:xfrm>
            <a:off x="601954" y="4376936"/>
            <a:ext cx="5670077" cy="728871"/>
            <a:chOff x="2122618" y="2636912"/>
            <a:chExt cx="5670077" cy="728871"/>
          </a:xfrm>
        </p:grpSpPr>
        <p:sp>
          <p:nvSpPr>
            <p:cNvPr id="8" name="TextBox 7"/>
            <p:cNvSpPr txBox="1"/>
            <p:nvPr/>
          </p:nvSpPr>
          <p:spPr>
            <a:xfrm>
              <a:off x="4346729" y="2636912"/>
              <a:ext cx="12218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b="1" spc="-150" dirty="0" smtClean="0"/>
                <a:t>[</a:t>
              </a:r>
              <a:r>
                <a:rPr lang="ko-KR" altLang="en-US" b="1" spc="-150" dirty="0" smtClean="0"/>
                <a:t>제출 양식</a:t>
              </a:r>
              <a:r>
                <a:rPr lang="en-US" altLang="ko-KR" b="1" spc="-150" dirty="0" smtClean="0"/>
                <a:t>]</a:t>
              </a:r>
              <a:endParaRPr lang="ko-KR" altLang="en-US" b="1" spc="-15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122618" y="3027229"/>
              <a:ext cx="567007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1600" spc="-150" dirty="0" smtClean="0"/>
                <a:t>창의적인 개선방안 </a:t>
              </a:r>
              <a:r>
                <a:rPr lang="en-US" altLang="ko-KR" sz="1600" spc="-150" dirty="0" smtClean="0"/>
                <a:t>/ </a:t>
              </a:r>
              <a:r>
                <a:rPr lang="ko-KR" altLang="en-US" sz="1600" spc="-150" dirty="0" smtClean="0"/>
                <a:t>아이디</a:t>
              </a:r>
              <a:r>
                <a:rPr lang="ko-KR" altLang="en-US" sz="1600" spc="-150" dirty="0"/>
                <a:t>어</a:t>
              </a:r>
              <a:r>
                <a:rPr lang="ko-KR" altLang="en-US" sz="1600" spc="-150" dirty="0" smtClean="0"/>
                <a:t> </a:t>
              </a:r>
              <a:r>
                <a:rPr lang="ko-KR" altLang="en-US" sz="1600" spc="-150" dirty="0" err="1" smtClean="0"/>
                <a:t>기획안</a:t>
              </a:r>
              <a:r>
                <a:rPr lang="ko-KR" altLang="en-US" sz="1600" spc="-150" dirty="0" smtClean="0"/>
                <a:t> 자유 양식</a:t>
              </a:r>
              <a:r>
                <a:rPr lang="en-US" altLang="ko-KR" sz="1600" spc="-150" dirty="0" smtClean="0"/>
                <a:t>(</a:t>
              </a:r>
              <a:r>
                <a:rPr lang="en-US" altLang="ko-KR" sz="1600" dirty="0" smtClean="0"/>
                <a:t>PPT, PDF</a:t>
              </a:r>
              <a:r>
                <a:rPr lang="en-US" altLang="ko-KR" sz="1600" spc="-150" dirty="0" smtClean="0"/>
                <a:t>, </a:t>
              </a:r>
              <a:r>
                <a:rPr lang="ko-KR" altLang="en-US" sz="1600" spc="-150" dirty="0" smtClean="0"/>
                <a:t>한글 등</a:t>
              </a:r>
              <a:r>
                <a:rPr lang="en-US" altLang="ko-KR" sz="1600" spc="-150" dirty="0" smtClean="0"/>
                <a:t>)</a:t>
              </a:r>
              <a:endParaRPr lang="en-US" altLang="ko-KR" sz="1600" spc="-150" dirty="0"/>
            </a:p>
          </p:txBody>
        </p:sp>
      </p:grpSp>
      <p:grpSp>
        <p:nvGrpSpPr>
          <p:cNvPr id="10" name="그룹 9"/>
          <p:cNvGrpSpPr/>
          <p:nvPr/>
        </p:nvGrpSpPr>
        <p:grpSpPr>
          <a:xfrm>
            <a:off x="1548655" y="5739239"/>
            <a:ext cx="3776675" cy="769481"/>
            <a:chOff x="3069325" y="3717032"/>
            <a:chExt cx="3776675" cy="769481"/>
          </a:xfrm>
        </p:grpSpPr>
        <p:sp>
          <p:nvSpPr>
            <p:cNvPr id="11" name="TextBox 10"/>
            <p:cNvSpPr txBox="1"/>
            <p:nvPr/>
          </p:nvSpPr>
          <p:spPr>
            <a:xfrm>
              <a:off x="4346729" y="3717032"/>
              <a:ext cx="12218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b="1" spc="-150" dirty="0" smtClean="0"/>
                <a:t>[</a:t>
              </a:r>
              <a:r>
                <a:rPr lang="ko-KR" altLang="en-US" b="1" spc="-150" dirty="0" smtClean="0"/>
                <a:t>제출 방법</a:t>
              </a:r>
              <a:r>
                <a:rPr lang="en-US" altLang="ko-KR" b="1" spc="-150" dirty="0" smtClean="0"/>
                <a:t>]</a:t>
              </a:r>
              <a:endParaRPr lang="ko-KR" altLang="en-US" b="1" spc="-15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069325" y="4147959"/>
              <a:ext cx="377667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600" dirty="0" smtClean="0"/>
                <a:t>E-mail</a:t>
              </a:r>
              <a:r>
                <a:rPr lang="en-US" altLang="ko-KR" sz="1600" spc="-150" dirty="0" smtClean="0"/>
                <a:t> </a:t>
              </a:r>
              <a:r>
                <a:rPr lang="ko-KR" altLang="en-US" sz="1600" spc="-150" dirty="0" smtClean="0"/>
                <a:t>제출 </a:t>
              </a:r>
              <a:r>
                <a:rPr lang="en-US" altLang="ko-KR" sz="1600" spc="-150" dirty="0" smtClean="0"/>
                <a:t>(  galaxystoreidea</a:t>
              </a:r>
              <a:r>
                <a:rPr lang="en-US" altLang="ko-KR" sz="1600" dirty="0" smtClean="0"/>
                <a:t>@naver.com</a:t>
              </a:r>
              <a:r>
                <a:rPr lang="en-US" altLang="ko-KR" sz="1600" spc="-150" dirty="0" smtClean="0"/>
                <a:t> )</a:t>
              </a:r>
              <a:endParaRPr lang="en-US" altLang="ko-KR" sz="1600" spc="-150" dirty="0"/>
            </a:p>
          </p:txBody>
        </p:sp>
      </p:grpSp>
      <p:grpSp>
        <p:nvGrpSpPr>
          <p:cNvPr id="16" name="그룹 15"/>
          <p:cNvGrpSpPr/>
          <p:nvPr/>
        </p:nvGrpSpPr>
        <p:grpSpPr>
          <a:xfrm>
            <a:off x="423985" y="3110989"/>
            <a:ext cx="6026009" cy="724061"/>
            <a:chOff x="1944650" y="2636912"/>
            <a:chExt cx="6026009" cy="724061"/>
          </a:xfrm>
        </p:grpSpPr>
        <p:sp>
          <p:nvSpPr>
            <p:cNvPr id="17" name="TextBox 16"/>
            <p:cNvSpPr txBox="1"/>
            <p:nvPr/>
          </p:nvSpPr>
          <p:spPr>
            <a:xfrm>
              <a:off x="4346728" y="2636912"/>
              <a:ext cx="12218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b="1" spc="-150" dirty="0" smtClean="0"/>
                <a:t>[</a:t>
              </a:r>
              <a:r>
                <a:rPr lang="ko-KR" altLang="en-US" b="1" spc="-150" dirty="0"/>
                <a:t>참</a:t>
              </a:r>
              <a:r>
                <a:rPr lang="ko-KR" altLang="en-US" b="1" spc="-150" dirty="0" smtClean="0"/>
                <a:t>가 자격</a:t>
              </a:r>
              <a:r>
                <a:rPr lang="en-US" altLang="ko-KR" b="1" spc="-150" dirty="0" smtClean="0"/>
                <a:t>]</a:t>
              </a:r>
              <a:endParaRPr lang="ko-KR" altLang="en-US" b="1" spc="-15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944650" y="3022419"/>
              <a:ext cx="602600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1600" spc="-150" dirty="0" smtClean="0"/>
                <a:t>전국의 대학생 또는 대학원생이라면 누구나</a:t>
              </a:r>
              <a:r>
                <a:rPr lang="en-US" altLang="ko-KR" sz="1600" spc="-150" dirty="0" smtClean="0"/>
                <a:t>/ </a:t>
              </a:r>
              <a:r>
                <a:rPr lang="ko-KR" altLang="en-US" sz="1600" spc="-150" dirty="0" smtClean="0"/>
                <a:t>개인</a:t>
              </a:r>
              <a:r>
                <a:rPr lang="en-US" altLang="ko-KR" sz="1600" spc="-150" dirty="0" smtClean="0"/>
                <a:t>, </a:t>
              </a:r>
              <a:r>
                <a:rPr lang="ko-KR" altLang="en-US" sz="1600" spc="-150" dirty="0" smtClean="0"/>
                <a:t>팀</a:t>
              </a:r>
              <a:r>
                <a:rPr lang="en-US" altLang="ko-KR" sz="1600" spc="-150" dirty="0" smtClean="0"/>
                <a:t>(2~10</a:t>
              </a:r>
              <a:r>
                <a:rPr lang="ko-KR" altLang="en-US" sz="1600" spc="-150" dirty="0" smtClean="0"/>
                <a:t>명</a:t>
              </a:r>
              <a:r>
                <a:rPr lang="en-US" altLang="ko-KR" sz="1600" spc="-150" dirty="0" smtClean="0"/>
                <a:t>) </a:t>
              </a:r>
              <a:r>
                <a:rPr lang="ko-KR" altLang="en-US" sz="1600" spc="-150" dirty="0" smtClean="0"/>
                <a:t>참가 가능</a:t>
              </a:r>
              <a:endParaRPr lang="en-US" altLang="ko-KR" sz="1600" spc="-150" dirty="0" smtClean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441623" y="2094166"/>
            <a:ext cx="59907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600" spc="-150" dirty="0" smtClean="0"/>
              <a:t>대학생을 </a:t>
            </a:r>
            <a:r>
              <a:rPr lang="en-US" altLang="ko-KR" sz="1600" dirty="0" smtClean="0"/>
              <a:t>Target</a:t>
            </a:r>
            <a:r>
              <a:rPr lang="en-US" altLang="ko-KR" sz="1600" spc="-150" dirty="0" smtClean="0"/>
              <a:t> </a:t>
            </a:r>
            <a:r>
              <a:rPr lang="ko-KR" altLang="en-US" sz="1600" spc="-150" dirty="0" smtClean="0"/>
              <a:t>으로 </a:t>
            </a:r>
            <a:endParaRPr lang="en-US" altLang="ko-KR" sz="1600" spc="-150" dirty="0" smtClean="0"/>
          </a:p>
          <a:p>
            <a:pPr algn="ctr"/>
            <a:r>
              <a:rPr lang="ko-KR" altLang="en-US" sz="1600" spc="-150" dirty="0" smtClean="0"/>
              <a:t>대학가 인근</a:t>
            </a:r>
            <a:r>
              <a:rPr lang="en-US" altLang="ko-KR" sz="1600" spc="-150" dirty="0"/>
              <a:t> </a:t>
            </a:r>
            <a:r>
              <a:rPr lang="ko-KR" altLang="en-US" sz="1600" spc="-150" dirty="0" err="1" smtClean="0"/>
              <a:t>갤럭시</a:t>
            </a:r>
            <a:r>
              <a:rPr lang="ko-KR" altLang="en-US" sz="1600" spc="-150" dirty="0" smtClean="0"/>
              <a:t> 스토어</a:t>
            </a:r>
            <a:r>
              <a:rPr lang="en-US" altLang="ko-KR" sz="1600" spc="-150" dirty="0" smtClean="0"/>
              <a:t> </a:t>
            </a:r>
            <a:r>
              <a:rPr lang="ko-KR" altLang="en-US" sz="1600" spc="-150" dirty="0" smtClean="0"/>
              <a:t>개선 방안 아이디어 제시</a:t>
            </a:r>
            <a:endParaRPr lang="en-US" altLang="ko-KR" sz="1600" spc="-150" dirty="0" smtClean="0"/>
          </a:p>
          <a:p>
            <a:pPr algn="ctr"/>
            <a:r>
              <a:rPr lang="en-US" altLang="ko-KR" sz="1200" spc="-150" dirty="0" smtClean="0">
                <a:solidFill>
                  <a:srgbClr val="C00000"/>
                </a:solidFill>
              </a:rPr>
              <a:t>* </a:t>
            </a:r>
            <a:r>
              <a:rPr lang="ko-KR" altLang="en-US" sz="1200" spc="-150" dirty="0" err="1" smtClean="0">
                <a:solidFill>
                  <a:srgbClr val="C00000"/>
                </a:solidFill>
              </a:rPr>
              <a:t>갤럭시</a:t>
            </a:r>
            <a:r>
              <a:rPr lang="ko-KR" altLang="en-US" sz="1200" spc="-150" dirty="0" smtClean="0">
                <a:solidFill>
                  <a:srgbClr val="C00000"/>
                </a:solidFill>
              </a:rPr>
              <a:t> 스토어란 </a:t>
            </a:r>
            <a:r>
              <a:rPr lang="en-US" altLang="ko-KR" sz="1200" spc="-150" dirty="0" smtClean="0">
                <a:solidFill>
                  <a:srgbClr val="C00000"/>
                </a:solidFill>
              </a:rPr>
              <a:t>: </a:t>
            </a:r>
            <a:r>
              <a:rPr lang="ko-KR" altLang="en-US" sz="1200" spc="-150" dirty="0" smtClean="0">
                <a:solidFill>
                  <a:srgbClr val="C00000"/>
                </a:solidFill>
              </a:rPr>
              <a:t>이동통신사와 삼성 디지털 </a:t>
            </a:r>
            <a:r>
              <a:rPr lang="ko-KR" altLang="en-US" sz="1200" spc="-150" dirty="0" err="1" smtClean="0">
                <a:solidFill>
                  <a:srgbClr val="C00000"/>
                </a:solidFill>
              </a:rPr>
              <a:t>프라자</a:t>
            </a:r>
            <a:r>
              <a:rPr lang="ko-KR" altLang="en-US" sz="1200" spc="-150" dirty="0" smtClean="0">
                <a:solidFill>
                  <a:srgbClr val="C00000"/>
                </a:solidFill>
              </a:rPr>
              <a:t> 매장 안에 </a:t>
            </a:r>
            <a:r>
              <a:rPr lang="ko-KR" altLang="en-US" sz="1200" spc="-150" dirty="0" err="1" smtClean="0">
                <a:solidFill>
                  <a:srgbClr val="C00000"/>
                </a:solidFill>
              </a:rPr>
              <a:t>갤럭시</a:t>
            </a:r>
            <a:r>
              <a:rPr lang="ko-KR" altLang="en-US" sz="1200" spc="-150" dirty="0" smtClean="0">
                <a:solidFill>
                  <a:srgbClr val="C00000"/>
                </a:solidFill>
              </a:rPr>
              <a:t> 제품이 전시되어 있는 공간</a:t>
            </a:r>
            <a:endParaRPr lang="en-US" altLang="ko-KR" sz="1200" spc="-150" dirty="0">
              <a:solidFill>
                <a:srgbClr val="C00000"/>
              </a:solidFill>
            </a:endParaRPr>
          </a:p>
        </p:txBody>
      </p:sp>
      <p:grpSp>
        <p:nvGrpSpPr>
          <p:cNvPr id="20" name="그룹 19"/>
          <p:cNvGrpSpPr/>
          <p:nvPr/>
        </p:nvGrpSpPr>
        <p:grpSpPr>
          <a:xfrm>
            <a:off x="912098" y="6994773"/>
            <a:ext cx="5049780" cy="1630635"/>
            <a:chOff x="2432766" y="4941168"/>
            <a:chExt cx="5049780" cy="1630635"/>
          </a:xfrm>
        </p:grpSpPr>
        <p:sp>
          <p:nvSpPr>
            <p:cNvPr id="21" name="TextBox 20"/>
            <p:cNvSpPr txBox="1"/>
            <p:nvPr/>
          </p:nvSpPr>
          <p:spPr>
            <a:xfrm>
              <a:off x="4346728" y="4941168"/>
              <a:ext cx="12218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b="1" spc="-150" dirty="0" smtClean="0"/>
                <a:t>[</a:t>
              </a:r>
              <a:r>
                <a:rPr lang="ko-KR" altLang="en-US" b="1" spc="-150" dirty="0" smtClean="0"/>
                <a:t>제출 서</a:t>
              </a:r>
              <a:r>
                <a:rPr lang="ko-KR" altLang="en-US" b="1" spc="-150" dirty="0"/>
                <a:t>류</a:t>
              </a:r>
              <a:r>
                <a:rPr lang="en-US" altLang="ko-KR" b="1" spc="-150" dirty="0" smtClean="0"/>
                <a:t>]</a:t>
              </a:r>
              <a:endParaRPr lang="ko-KR" altLang="en-US" b="1" spc="-15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432766" y="5433030"/>
              <a:ext cx="5049780" cy="11387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1600" spc="-150" dirty="0"/>
                <a:t>아이디어 </a:t>
              </a:r>
              <a:r>
                <a:rPr lang="ko-KR" altLang="en-US" sz="1600" spc="-150" dirty="0" err="1"/>
                <a:t>기획안</a:t>
              </a:r>
              <a:r>
                <a:rPr lang="ko-KR" altLang="en-US" sz="1600" spc="-150" dirty="0"/>
                <a:t> </a:t>
              </a:r>
              <a:r>
                <a:rPr lang="en-US" altLang="ko-KR" sz="1600" spc="-150" dirty="0"/>
                <a:t>1</a:t>
              </a:r>
              <a:r>
                <a:rPr lang="ko-KR" altLang="en-US" sz="1600" spc="-150" dirty="0" smtClean="0"/>
                <a:t>부</a:t>
              </a:r>
              <a:endParaRPr lang="en-US" altLang="ko-KR" sz="1600" spc="-150" dirty="0" smtClean="0"/>
            </a:p>
            <a:p>
              <a:pPr algn="ctr"/>
              <a:r>
                <a:rPr lang="ko-KR" altLang="en-US" sz="1600" spc="-150" dirty="0" smtClean="0"/>
                <a:t>지원서</a:t>
              </a:r>
              <a:r>
                <a:rPr lang="en-US" altLang="ko-KR" sz="1600" spc="-150" dirty="0" smtClean="0"/>
                <a:t>(</a:t>
              </a:r>
              <a:r>
                <a:rPr lang="ko-KR" altLang="en-US" sz="1600" spc="-150" dirty="0" smtClean="0"/>
                <a:t>개인정보 활용동의서</a:t>
              </a:r>
              <a:r>
                <a:rPr lang="en-US" altLang="ko-KR" sz="1600" spc="-150" dirty="0" smtClean="0"/>
                <a:t>/</a:t>
              </a:r>
              <a:r>
                <a:rPr lang="ko-KR" altLang="en-US" sz="1600" spc="-150" dirty="0" smtClean="0"/>
                <a:t>아이디어활용동의서 포함</a:t>
              </a:r>
              <a:r>
                <a:rPr lang="en-US" altLang="ko-KR" sz="1600" spc="-150" dirty="0" smtClean="0"/>
                <a:t>)</a:t>
              </a:r>
              <a:r>
                <a:rPr lang="ko-KR" altLang="en-US" sz="1600" spc="-150" dirty="0" smtClean="0"/>
                <a:t> </a:t>
              </a:r>
              <a:r>
                <a:rPr lang="en-US" altLang="ko-KR" sz="1600" spc="-150" dirty="0" smtClean="0"/>
                <a:t>1</a:t>
              </a:r>
              <a:r>
                <a:rPr lang="ko-KR" altLang="en-US" sz="1600" spc="-150" dirty="0" smtClean="0"/>
                <a:t>부</a:t>
              </a:r>
              <a:endParaRPr lang="en-US" altLang="ko-KR" sz="1600" spc="-150" dirty="0" smtClean="0"/>
            </a:p>
            <a:p>
              <a:pPr algn="ctr">
                <a:lnSpc>
                  <a:spcPct val="150000"/>
                </a:lnSpc>
              </a:pPr>
              <a:r>
                <a:rPr lang="en-US" altLang="ko-KR" sz="1200" spc="-150" dirty="0" smtClean="0">
                  <a:solidFill>
                    <a:srgbClr val="C00000"/>
                  </a:solidFill>
                </a:rPr>
                <a:t>* </a:t>
              </a:r>
              <a:r>
                <a:rPr lang="ko-KR" altLang="en-US" sz="1200" spc="-150" dirty="0" smtClean="0">
                  <a:solidFill>
                    <a:srgbClr val="C00000"/>
                  </a:solidFill>
                </a:rPr>
                <a:t>개인정보 활용동의서</a:t>
              </a:r>
              <a:r>
                <a:rPr lang="en-US" altLang="ko-KR" sz="1200" spc="-150" dirty="0" smtClean="0">
                  <a:solidFill>
                    <a:srgbClr val="C00000"/>
                  </a:solidFill>
                </a:rPr>
                <a:t>/</a:t>
              </a:r>
              <a:r>
                <a:rPr lang="ko-KR" altLang="en-US" sz="1200" spc="-150" dirty="0" smtClean="0">
                  <a:solidFill>
                    <a:srgbClr val="C00000"/>
                  </a:solidFill>
                </a:rPr>
                <a:t>아이디어활용동의서는</a:t>
              </a:r>
              <a:endParaRPr lang="en-US" altLang="ko-KR" sz="1200" spc="-150" dirty="0" smtClean="0">
                <a:solidFill>
                  <a:srgbClr val="C00000"/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200" spc="-150" dirty="0" smtClean="0">
                  <a:solidFill>
                    <a:srgbClr val="C00000"/>
                  </a:solidFill>
                </a:rPr>
                <a:t>팀 구성원 수에 맞춰 스캔 혹은 </a:t>
              </a:r>
              <a:r>
                <a:rPr lang="ko-KR" altLang="en-US" sz="1200" spc="-150" dirty="0" err="1" smtClean="0">
                  <a:solidFill>
                    <a:srgbClr val="C00000"/>
                  </a:solidFill>
                </a:rPr>
                <a:t>사진촬영하여</a:t>
              </a:r>
              <a:r>
                <a:rPr lang="ko-KR" altLang="en-US" sz="1200" spc="-150" dirty="0" smtClean="0">
                  <a:solidFill>
                    <a:srgbClr val="C00000"/>
                  </a:solidFill>
                </a:rPr>
                <a:t> 제출</a:t>
              </a:r>
              <a:endParaRPr lang="en-US" altLang="ko-KR" sz="1200" spc="-150" dirty="0" smtClean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6342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896254"/>
              </p:ext>
            </p:extLst>
          </p:nvPr>
        </p:nvGraphicFramePr>
        <p:xfrm>
          <a:off x="388047" y="1280592"/>
          <a:ext cx="6081908" cy="7472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161"/>
                <a:gridCol w="1234500"/>
                <a:gridCol w="1445699"/>
                <a:gridCol w="498517"/>
                <a:gridCol w="947182"/>
                <a:gridCol w="1395849"/>
              </a:tblGrid>
              <a:tr h="41026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팀명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팀</a:t>
                      </a:r>
                      <a:r>
                        <a:rPr lang="ko-KR" altLang="en-US" sz="1200" b="1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인원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     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명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0268">
                <a:tc rowSpan="6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팀장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이름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SamsungOneKoreanOTF 500" pitchFamily="34" charset="-127"/>
                        <a:ea typeface="SamsungOneKoreanOTF 500" pitchFamily="34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1026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SamsungOneKoreanOTF 500" pitchFamily="34" charset="-127"/>
                        <a:ea typeface="SamsungOneKoreanOTF 500" pitchFamily="34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생년월일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SamsungOneKoreanOTF 500" pitchFamily="34" charset="-127"/>
                        <a:ea typeface="SamsungOneKoreanOTF 500" pitchFamily="34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1026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SamsungOneKoreanOTF 500" pitchFamily="34" charset="-127"/>
                        <a:ea typeface="SamsungOneKoreanOTF 500" pitchFamily="34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소속대학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원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전공 학과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SamsungOneKoreanOTF 500" pitchFamily="34" charset="-127"/>
                        <a:ea typeface="SamsungOneKoreanOTF 500" pitchFamily="34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1026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SamsungOneKoreanOTF 500" pitchFamily="34" charset="-127"/>
                        <a:ea typeface="SamsungOneKoreanOTF 500" pitchFamily="34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주소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SamsungOneKoreanOTF 500" pitchFamily="34" charset="-127"/>
                        <a:ea typeface="SamsungOneKoreanOTF 500" pitchFamily="34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1026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SamsungOneKoreanOTF 500" pitchFamily="34" charset="-127"/>
                        <a:ea typeface="SamsungOneKoreanOTF 500" pitchFamily="34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연락처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핸드폰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SamsungOneKoreanOTF 500" pitchFamily="34" charset="-127"/>
                        <a:ea typeface="SamsungOneKoreanOTF 500" pitchFamily="34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1026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SamsungOneKoreanOTF 500" pitchFamily="34" charset="-127"/>
                        <a:ea typeface="SamsungOneKoreanOTF 500" pitchFamily="34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E-mail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SamsungOneKoreanOTF 500" pitchFamily="34" charset="-127"/>
                        <a:ea typeface="SamsungOneKoreanOTF 500" pitchFamily="34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1026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팀원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이름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생년월일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소속대학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원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)/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전공학과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1026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1026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1026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1026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1026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1026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1026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1026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1026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9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1026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46134" y="8913440"/>
            <a:ext cx="54024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spc="-150" dirty="0" smtClean="0">
                <a:latin typeface="+mn-ea"/>
              </a:rPr>
              <a:t>* </a:t>
            </a:r>
            <a:r>
              <a:rPr lang="ko-KR" altLang="en-US" sz="1200" spc="-150" dirty="0" smtClean="0">
                <a:latin typeface="+mn-ea"/>
              </a:rPr>
              <a:t>팀장은 대표자 </a:t>
            </a:r>
            <a:r>
              <a:rPr lang="en-US" altLang="ko-KR" sz="1200" spc="-150" dirty="0" smtClean="0">
                <a:latin typeface="+mn-ea"/>
              </a:rPr>
              <a:t>1</a:t>
            </a:r>
            <a:r>
              <a:rPr lang="ko-KR" altLang="en-US" sz="1200" spc="-150" dirty="0" smtClean="0">
                <a:latin typeface="+mn-ea"/>
              </a:rPr>
              <a:t>인으로  선정</a:t>
            </a:r>
            <a:endParaRPr lang="en-US" altLang="ko-KR" sz="1200" spc="-150" dirty="0" smtClean="0">
              <a:latin typeface="+mn-ea"/>
            </a:endParaRPr>
          </a:p>
          <a:p>
            <a:r>
              <a:rPr lang="en-US" altLang="ko-KR" sz="1200" spc="-150" dirty="0" smtClean="0">
                <a:latin typeface="+mn-ea"/>
              </a:rPr>
              <a:t>*</a:t>
            </a:r>
            <a:r>
              <a:rPr lang="en-US" altLang="ko-KR" sz="1200" dirty="0" smtClean="0">
                <a:latin typeface="+mn-ea"/>
              </a:rPr>
              <a:t> </a:t>
            </a:r>
            <a:r>
              <a:rPr lang="ko-KR" altLang="en-US" sz="1200" dirty="0" smtClean="0">
                <a:latin typeface="+mn-ea"/>
              </a:rPr>
              <a:t>팀원 인적 정보는 팀원 수에 따라 행 삽입하여 수정 가능함</a:t>
            </a:r>
            <a:endParaRPr lang="en-US" altLang="ko-KR" sz="1200" dirty="0" smtClean="0">
              <a:latin typeface="+mn-ea"/>
            </a:endParaRPr>
          </a:p>
          <a:p>
            <a:r>
              <a:rPr lang="en-US" altLang="ko-KR" sz="1200" dirty="0" smtClean="0">
                <a:latin typeface="+mn-ea"/>
              </a:rPr>
              <a:t>*</a:t>
            </a:r>
            <a:r>
              <a:rPr lang="en-US" altLang="ko-KR" sz="1200" spc="-150" dirty="0" smtClean="0">
                <a:latin typeface="+mn-ea"/>
              </a:rPr>
              <a:t> </a:t>
            </a:r>
            <a:r>
              <a:rPr lang="ko-KR" altLang="en-US" sz="1200" spc="-150" dirty="0">
                <a:latin typeface="+mn-ea"/>
              </a:rPr>
              <a:t>수집된 개인정보는 공모전 진행을 위한 최소한의 정보로 공모전 종료 후 폐기 됩니다</a:t>
            </a:r>
            <a:r>
              <a:rPr lang="en-US" altLang="ko-KR" sz="1200" spc="-150" dirty="0">
                <a:latin typeface="+mn-ea"/>
              </a:rPr>
              <a:t>.</a:t>
            </a:r>
            <a:endParaRPr lang="ko-KR" altLang="en-US" sz="1200" spc="-150" dirty="0">
              <a:latin typeface="+mn-ea"/>
            </a:endParaRPr>
          </a:p>
          <a:p>
            <a:endParaRPr lang="en-US" altLang="ko-KR" sz="12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382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755450"/>
              </p:ext>
            </p:extLst>
          </p:nvPr>
        </p:nvGraphicFramePr>
        <p:xfrm>
          <a:off x="388047" y="1280592"/>
          <a:ext cx="6032055" cy="64248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2180"/>
                <a:gridCol w="593793"/>
                <a:gridCol w="4346082"/>
              </a:tblGrid>
              <a:tr h="605505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공모전 정보 취득 경로 </a:t>
                      </a:r>
                      <a:r>
                        <a:rPr lang="en-US" altLang="ko-KR" sz="16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(O </a:t>
                      </a:r>
                      <a:r>
                        <a:rPr lang="ko-KR" altLang="en-US" sz="16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체크</a:t>
                      </a:r>
                      <a:r>
                        <a:rPr lang="en-US" altLang="ko-KR" sz="16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16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중복 선택 가능</a:t>
                      </a:r>
                      <a:r>
                        <a:rPr lang="en-US" altLang="ko-KR" sz="16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6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05505">
                <a:tc rowSpan="6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온라인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체크</a:t>
                      </a:r>
                      <a:endParaRPr lang="ko-KR" altLang="en-US" sz="1200" b="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삼성전자 홈페이지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5505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체크</a:t>
                      </a: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삼성전자 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SNS(</a:t>
                      </a:r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페이스북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5505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체크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공모전 사이트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스펙업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위비티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씽굿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외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5505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체크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SNS 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광고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페이스북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인스타그램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외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5505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체크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대학교 홈페이지 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학내 커뮤니티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 SNS)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5505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체크</a:t>
                      </a:r>
                      <a:endParaRPr lang="ko-KR" altLang="en-US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포털 사이트 커뮤니티 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다음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네이버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카페 </a:t>
                      </a:r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블로그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등  외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86316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기타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46134" y="8985448"/>
            <a:ext cx="32720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spc="-150" dirty="0" smtClean="0">
                <a:latin typeface="+mn-ea"/>
              </a:rPr>
              <a:t>* </a:t>
            </a:r>
            <a:r>
              <a:rPr lang="ko-KR" altLang="en-US" sz="1200" spc="-150" dirty="0" smtClean="0">
                <a:latin typeface="+mn-ea"/>
              </a:rPr>
              <a:t>공모전 정보 취득 경로는 </a:t>
            </a:r>
            <a:r>
              <a:rPr lang="ko-KR" altLang="en-US" sz="1200" spc="-150" dirty="0" err="1" smtClean="0">
                <a:latin typeface="+mn-ea"/>
              </a:rPr>
              <a:t>팀별</a:t>
            </a:r>
            <a:r>
              <a:rPr lang="ko-KR" altLang="en-US" sz="1200" spc="-150" dirty="0" smtClean="0">
                <a:latin typeface="+mn-ea"/>
              </a:rPr>
              <a:t> </a:t>
            </a:r>
            <a:r>
              <a:rPr lang="en-US" altLang="ko-KR" sz="1200" spc="-150" dirty="0" smtClean="0">
                <a:latin typeface="+mn-ea"/>
              </a:rPr>
              <a:t>1</a:t>
            </a:r>
            <a:r>
              <a:rPr lang="ko-KR" altLang="en-US" sz="1200" spc="-150" dirty="0" smtClean="0">
                <a:latin typeface="+mn-ea"/>
              </a:rPr>
              <a:t>부만 작성하여 기입</a:t>
            </a:r>
            <a:endParaRPr lang="ko-KR" altLang="en-US" sz="1200" spc="-15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5682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643363"/>
              </p:ext>
            </p:extLst>
          </p:nvPr>
        </p:nvGraphicFramePr>
        <p:xfrm>
          <a:off x="533440" y="7473280"/>
          <a:ext cx="5831280" cy="8905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9810"/>
                <a:gridCol w="1735676"/>
                <a:gridCol w="3255794"/>
              </a:tblGrid>
              <a:tr h="445258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o-KR" sz="1200" kern="100" dirty="0">
                          <a:solidFill>
                            <a:schemeClr val="tx1"/>
                          </a:solidFill>
                          <a:effectLst/>
                        </a:rPr>
                        <a:t>동 의 자</a:t>
                      </a: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52090" marR="520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o-KR" sz="1200" kern="100" dirty="0">
                          <a:solidFill>
                            <a:schemeClr val="tx1"/>
                          </a:solidFill>
                          <a:effectLst/>
                        </a:rPr>
                        <a:t>성</a:t>
                      </a: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ko-KR" sz="1200" kern="100" dirty="0">
                          <a:solidFill>
                            <a:schemeClr val="tx1"/>
                          </a:solidFill>
                          <a:effectLst/>
                        </a:rPr>
                        <a:t>명</a:t>
                      </a: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52090" marR="520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52090" marR="520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52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o-KR" sz="1200" b="1" kern="100" dirty="0">
                          <a:solidFill>
                            <a:schemeClr val="tx1"/>
                          </a:solidFill>
                          <a:effectLst/>
                        </a:rPr>
                        <a:t>연락처</a:t>
                      </a:r>
                      <a:endParaRPr lang="ko-KR" sz="1200" b="1" kern="100" dirty="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52090" marR="520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52090" marR="520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419066" y="2797105"/>
            <a:ext cx="6178286" cy="4824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____</a:t>
            </a:r>
            <a:r>
              <a:rPr kumimoji="1" lang="en-US" altLang="ko-KR" sz="1200" dirty="0" smtClean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__________</a:t>
            </a:r>
            <a:r>
              <a:rPr kumimoji="1" lang="ko-KR" altLang="en-US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은</a:t>
            </a:r>
            <a:r>
              <a:rPr kumimoji="1" lang="en-US" altLang="ko-KR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/</a:t>
            </a:r>
            <a:r>
              <a:rPr kumimoji="1" lang="ko-KR" altLang="en-US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는 삼성전자 주식회사가 </a:t>
            </a:r>
            <a:r>
              <a:rPr kumimoji="1" lang="ko-KR" altLang="en-US" sz="1200" dirty="0" err="1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갤럭시</a:t>
            </a:r>
            <a:r>
              <a:rPr kumimoji="1" lang="ko-KR" altLang="en-US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 스토어 아이디어 공모전에 제출된 본인의 아이디어를 사용하는 것에 관해 아래와 같은 내용에 동의하며</a:t>
            </a:r>
            <a:r>
              <a:rPr kumimoji="1" lang="en-US" altLang="ko-KR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, </a:t>
            </a:r>
            <a:r>
              <a:rPr kumimoji="1" lang="ko-KR" altLang="en-US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향후 이에 대한 이의 또는 민∙형사상 소송 등 일체의 법적 권리를 주장하지 않을 것임을 확인합니다</a:t>
            </a:r>
            <a:r>
              <a:rPr kumimoji="1" lang="en-US" altLang="ko-KR" sz="1200" dirty="0" smtClean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.</a:t>
            </a: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ko-KR" sz="500" dirty="0"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○ </a:t>
            </a:r>
            <a:r>
              <a:rPr kumimoji="1" lang="ko-KR" altLang="en-US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응모된 작품에 대한 저작권은 응모자에게 있으며</a:t>
            </a:r>
            <a:r>
              <a:rPr kumimoji="1" lang="en-US" altLang="ko-KR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, </a:t>
            </a:r>
            <a:r>
              <a:rPr kumimoji="1" lang="ko-KR" altLang="en-US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삼성전자 주식회사는 수상작에 한하여 이를 상업적 목적으로 이용하고 복제</a:t>
            </a:r>
            <a:r>
              <a:rPr kumimoji="1" lang="en-US" altLang="ko-KR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·</a:t>
            </a:r>
            <a:r>
              <a:rPr kumimoji="1" lang="ko-KR" altLang="en-US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배포</a:t>
            </a:r>
            <a:r>
              <a:rPr kumimoji="1" lang="en-US" altLang="ko-KR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·</a:t>
            </a:r>
            <a:r>
              <a:rPr kumimoji="1" lang="ko-KR" altLang="en-US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변형할 수 있는 권리를 가진다</a:t>
            </a:r>
            <a:r>
              <a:rPr kumimoji="1" lang="en-US" altLang="ko-KR" sz="1200" dirty="0" smtClean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.</a:t>
            </a: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ko-KR" sz="500" dirty="0"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○ </a:t>
            </a:r>
            <a:r>
              <a:rPr kumimoji="1" lang="ko-KR" altLang="en-US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향후 삼성전자 주식회사는 필요한 경우 응모작에 대한 저작재산권 중 일부를 양수하거나 이용허락을 받을 수 있으며</a:t>
            </a:r>
            <a:r>
              <a:rPr kumimoji="1" lang="en-US" altLang="ko-KR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, </a:t>
            </a:r>
            <a:r>
              <a:rPr kumimoji="1" lang="ko-KR" altLang="en-US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이 경우에는 저작자와 별도로 협의하여 정한다</a:t>
            </a:r>
            <a:r>
              <a:rPr kumimoji="1" lang="en-US" altLang="ko-KR" sz="1200" dirty="0" smtClean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.</a:t>
            </a: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ko-KR" sz="500" dirty="0"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○ </a:t>
            </a:r>
            <a:r>
              <a:rPr kumimoji="1" lang="ko-KR" altLang="en-US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양 당사자는 응모작의 저작권 관련 분쟁이 발생할 경우 원활한 분쟁 해결을 위해 상호 노력하며</a:t>
            </a:r>
            <a:r>
              <a:rPr kumimoji="1" lang="en-US" altLang="ko-KR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, </a:t>
            </a:r>
            <a:r>
              <a:rPr kumimoji="1" lang="ko-KR" altLang="en-US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한국저작권위원회에 조정을 신청하여 분쟁을 해결할 수 있다</a:t>
            </a:r>
            <a:r>
              <a:rPr kumimoji="1" lang="en-US" altLang="ko-KR" sz="1200" dirty="0" smtClean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.</a:t>
            </a: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ko-KR" sz="500" dirty="0"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○ </a:t>
            </a:r>
            <a:r>
              <a:rPr kumimoji="1" lang="ko-KR" altLang="en-US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삼성전자 주식회사는 수상작 외에 제출된 응모작에 대한 유출방지 등 주의의무를 다하여야 하며</a:t>
            </a:r>
            <a:r>
              <a:rPr kumimoji="1" lang="en-US" altLang="ko-KR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, </a:t>
            </a:r>
            <a:r>
              <a:rPr kumimoji="1" lang="ko-KR" altLang="en-US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유출로 인한 손해가 발생하는 경우 이를 배상할 책임을 부담한다</a:t>
            </a:r>
            <a:r>
              <a:rPr kumimoji="1" lang="en-US" altLang="ko-KR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. </a:t>
            </a:r>
            <a:endParaRPr kumimoji="1" lang="en-US" altLang="ko-KR" sz="1200" dirty="0" smtClean="0">
              <a:latin typeface="맑은 고딕" pitchFamily="50" charset="-127"/>
              <a:ea typeface="맑은 고딕" pitchFamily="50" charset="-127"/>
              <a:cs typeface="Times New Roman" pitchFamily="18" charset="0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ko-KR" sz="500" dirty="0"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○ </a:t>
            </a:r>
            <a:r>
              <a:rPr kumimoji="1" lang="ko-KR" altLang="en-US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응모자는 응모 아이디어가 제</a:t>
            </a:r>
            <a:r>
              <a:rPr kumimoji="1" lang="en-US" altLang="ko-KR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3</a:t>
            </a:r>
            <a:r>
              <a:rPr kumimoji="1" lang="ko-KR" altLang="en-US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자의 저작권을 침해하지 않는다는 점을 보장하며</a:t>
            </a:r>
            <a:r>
              <a:rPr kumimoji="1" lang="en-US" altLang="ko-KR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, </a:t>
            </a:r>
            <a:r>
              <a:rPr kumimoji="1" lang="ko-KR" altLang="en-US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제</a:t>
            </a:r>
            <a:r>
              <a:rPr kumimoji="1" lang="en-US" altLang="ko-KR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3</a:t>
            </a:r>
            <a:r>
              <a:rPr kumimoji="1" lang="ko-KR" altLang="en-US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자의 저작권을 침해한 응모작으로 인해 삼성전자 주식회사에 손해가 발생한 경우 이를 배상할 책임을 부담한다</a:t>
            </a:r>
            <a:r>
              <a:rPr kumimoji="1" lang="en-US" altLang="ko-KR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. </a:t>
            </a:r>
            <a:r>
              <a:rPr kumimoji="1" lang="ko-KR" altLang="en-US" sz="12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주의의무를 다하여야 한다</a:t>
            </a:r>
            <a:r>
              <a:rPr kumimoji="1" lang="en-US" altLang="ko-KR" sz="1200" dirty="0" smtClean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.</a:t>
            </a: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ko-KR" sz="1200" dirty="0">
              <a:latin typeface="맑은 고딕" pitchFamily="50" charset="-127"/>
              <a:ea typeface="맑은 고딕" pitchFamily="50" charset="-127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144" y="-15552"/>
            <a:ext cx="772969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첨부</a:t>
            </a:r>
            <a:r>
              <a:rPr lang="en-US" altLang="ko-KR" dirty="0" smtClean="0">
                <a:solidFill>
                  <a:schemeClr val="bg1"/>
                </a:solidFill>
              </a:rPr>
              <a:t>1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591447" y="709786"/>
            <a:ext cx="56340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ko-KR" b="1" u="sng" spc="-150" dirty="0" err="1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갤럭시</a:t>
            </a:r>
            <a:r>
              <a:rPr kumimoji="1" lang="ko-KR" altLang="ko-KR" b="1" u="sng" spc="-1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 스토어 공모전 아이디어 </a:t>
            </a:r>
            <a:r>
              <a:rPr kumimoji="1" lang="ko-KR" altLang="ko-KR" b="1" u="sng" spc="-1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활용 </a:t>
            </a:r>
            <a:r>
              <a:rPr kumimoji="1" lang="ko-KR" altLang="ko-KR" b="1" u="sng" spc="-1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동의서</a:t>
            </a:r>
            <a:endParaRPr kumimoji="1" lang="ko-KR" altLang="ko-KR" sz="400" spc="-150" dirty="0">
              <a:solidFill>
                <a:prstClr val="black"/>
              </a:solidFill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04664" y="1233101"/>
            <a:ext cx="5277197" cy="1341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■ 기간 </a:t>
            </a:r>
            <a:r>
              <a:rPr kumimoji="1"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: </a:t>
            </a:r>
            <a:r>
              <a:rPr kumimoji="1"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2019</a:t>
            </a:r>
            <a:r>
              <a:rPr kumimoji="1"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년 </a:t>
            </a:r>
            <a:r>
              <a:rPr kumimoji="1"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2</a:t>
            </a:r>
            <a:r>
              <a:rPr kumimoji="1"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월 </a:t>
            </a:r>
            <a:r>
              <a:rPr kumimoji="1"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11</a:t>
            </a:r>
            <a:r>
              <a:rPr kumimoji="1"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일</a:t>
            </a:r>
            <a:r>
              <a:rPr kumimoji="1"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(</a:t>
            </a:r>
            <a:r>
              <a:rPr kumimoji="1"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월</a:t>
            </a:r>
            <a:r>
              <a:rPr kumimoji="1"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) ~ 2019</a:t>
            </a:r>
            <a:r>
              <a:rPr kumimoji="1"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년 </a:t>
            </a:r>
            <a:r>
              <a:rPr kumimoji="1"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3</a:t>
            </a:r>
            <a:r>
              <a:rPr kumimoji="1"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월 </a:t>
            </a:r>
            <a:r>
              <a:rPr kumimoji="1"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8</a:t>
            </a:r>
            <a:r>
              <a:rPr kumimoji="1"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일</a:t>
            </a:r>
            <a:r>
              <a:rPr kumimoji="1"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(</a:t>
            </a:r>
            <a:r>
              <a:rPr kumimoji="1"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금</a:t>
            </a:r>
            <a:r>
              <a:rPr kumimoji="1"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)</a:t>
            </a:r>
            <a:endParaRPr kumimoji="1" lang="en-US" altLang="ko-KR" sz="600" dirty="0">
              <a:solidFill>
                <a:prstClr val="black"/>
              </a:solidFill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■ </a:t>
            </a:r>
            <a:r>
              <a:rPr kumimoji="1" lang="ko-KR" altLang="en-US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응모 대상 </a:t>
            </a:r>
            <a:r>
              <a:rPr kumimoji="1"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: </a:t>
            </a:r>
            <a:r>
              <a:rPr kumimoji="1"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전국 대학생</a:t>
            </a:r>
            <a:r>
              <a:rPr kumimoji="1"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, </a:t>
            </a:r>
            <a:r>
              <a:rPr kumimoji="1"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대학원생</a:t>
            </a:r>
            <a:endParaRPr kumimoji="1" lang="ko-KR" altLang="en-US" sz="600" dirty="0">
              <a:solidFill>
                <a:prstClr val="black"/>
              </a:solidFill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■ 주최</a:t>
            </a:r>
            <a:r>
              <a:rPr kumimoji="1"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/</a:t>
            </a:r>
            <a:r>
              <a:rPr kumimoji="1" lang="ko-KR" altLang="en-US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주관 </a:t>
            </a:r>
            <a:r>
              <a:rPr kumimoji="1"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: </a:t>
            </a:r>
            <a:r>
              <a:rPr kumimoji="1"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삼성전자 주식회사</a:t>
            </a:r>
            <a:endParaRPr kumimoji="1" lang="ko-KR" altLang="en-US" sz="600" dirty="0">
              <a:solidFill>
                <a:prstClr val="black"/>
              </a:solidFill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■ 유의사항</a:t>
            </a:r>
            <a:r>
              <a:rPr kumimoji="1"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/</a:t>
            </a:r>
            <a:r>
              <a:rPr kumimoji="1" lang="ko-KR" altLang="en-US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기타</a:t>
            </a:r>
            <a:endParaRPr kumimoji="1" lang="ko-KR" altLang="en-US" sz="600" dirty="0">
              <a:solidFill>
                <a:prstClr val="black"/>
              </a:solidFill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692696" y="8553400"/>
            <a:ext cx="56071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2019</a:t>
            </a:r>
            <a:r>
              <a:rPr kumimoji="1"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년          월          일</a:t>
            </a:r>
            <a:endParaRPr kumimoji="1" lang="ko-KR" altLang="en-US" sz="500" dirty="0">
              <a:solidFill>
                <a:prstClr val="black"/>
              </a:solidFill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lvl="0" algn="ctr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                                                                                   (</a:t>
            </a:r>
            <a:r>
              <a:rPr kumimoji="1" lang="ko-KR" altLang="en-US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서명</a:t>
            </a:r>
            <a:r>
              <a:rPr kumimoji="1" lang="en-US" altLang="ko-KR" sz="12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)</a:t>
            </a:r>
            <a:endParaRPr kumimoji="1" lang="en-US" altLang="ko-KR" sz="2000" dirty="0">
              <a:solidFill>
                <a:prstClr val="black"/>
              </a:solidFill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1854" y="9345488"/>
            <a:ext cx="6271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spc="-150" dirty="0" smtClean="0">
                <a:solidFill>
                  <a:srgbClr val="C00000"/>
                </a:solidFill>
                <a:latin typeface="+mn-ea"/>
              </a:rPr>
              <a:t>* </a:t>
            </a:r>
            <a:r>
              <a:rPr lang="ko-KR" altLang="en-US" sz="1200" b="1" spc="-150" dirty="0" smtClean="0">
                <a:solidFill>
                  <a:srgbClr val="C00000"/>
                </a:solidFill>
                <a:latin typeface="+mn-ea"/>
              </a:rPr>
              <a:t>개인정보 수집</a:t>
            </a:r>
            <a:r>
              <a:rPr lang="en-US" altLang="ko-KR" sz="1200" b="1" spc="-150" dirty="0" smtClean="0">
                <a:solidFill>
                  <a:srgbClr val="C00000"/>
                </a:solidFill>
                <a:latin typeface="+mn-ea"/>
              </a:rPr>
              <a:t>·</a:t>
            </a:r>
            <a:r>
              <a:rPr lang="ko-KR" altLang="en-US" sz="1200" b="1" spc="-150" dirty="0" smtClean="0">
                <a:solidFill>
                  <a:srgbClr val="C00000"/>
                </a:solidFill>
                <a:latin typeface="+mn-ea"/>
              </a:rPr>
              <a:t>이용 동의서 및 아이디어 활용동의서는 개별로 작성 스캔 또는 사진</a:t>
            </a:r>
            <a:r>
              <a:rPr lang="en-US" altLang="ko-KR" sz="1200" b="1" spc="-150" dirty="0" smtClean="0">
                <a:solidFill>
                  <a:srgbClr val="C00000"/>
                </a:solidFill>
                <a:latin typeface="+mn-ea"/>
              </a:rPr>
              <a:t> </a:t>
            </a:r>
            <a:r>
              <a:rPr lang="ko-KR" altLang="en-US" sz="1200" b="1" spc="-150" dirty="0" smtClean="0">
                <a:solidFill>
                  <a:srgbClr val="C00000"/>
                </a:solidFill>
                <a:latin typeface="+mn-ea"/>
              </a:rPr>
              <a:t>이미지 파일로 첨부</a:t>
            </a:r>
            <a:endParaRPr lang="en-US" altLang="ko-KR" sz="1200" b="1" spc="-150" dirty="0" smtClean="0">
              <a:solidFill>
                <a:srgbClr val="C00000"/>
              </a:solidFill>
              <a:latin typeface="+mn-ea"/>
            </a:endParaRPr>
          </a:p>
          <a:p>
            <a:r>
              <a:rPr lang="en-US" altLang="ko-KR" sz="1200" spc="-150" dirty="0">
                <a:latin typeface="+mn-ea"/>
              </a:rPr>
              <a:t> </a:t>
            </a:r>
            <a:r>
              <a:rPr lang="en-US" altLang="ko-KR" sz="1200" spc="-150" dirty="0" smtClean="0">
                <a:latin typeface="+mn-ea"/>
              </a:rPr>
              <a:t>* </a:t>
            </a:r>
            <a:r>
              <a:rPr lang="ko-KR" altLang="en-US" sz="1200" spc="-150" dirty="0" smtClean="0">
                <a:latin typeface="+mn-ea"/>
              </a:rPr>
              <a:t>수집된 개인정보는 공모전 진행을 위한 최소한의 정보로 공모전 종료 후 폐기 됩니다</a:t>
            </a:r>
            <a:r>
              <a:rPr lang="en-US" altLang="ko-KR" sz="1200" spc="-150" dirty="0" smtClean="0">
                <a:latin typeface="+mn-ea"/>
              </a:rPr>
              <a:t>.</a:t>
            </a:r>
            <a:endParaRPr lang="ko-KR" altLang="en-US" sz="1200" spc="-15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74343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13092" y="709786"/>
            <a:ext cx="68172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ko-KR" altLang="ko-KR" b="1" u="sng" spc="-150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개인정보 수집</a:t>
            </a:r>
            <a:r>
              <a:rPr kumimoji="1" lang="en-US" altLang="ko-KR" b="1" u="sng" spc="-1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·</a:t>
            </a:r>
            <a:r>
              <a:rPr kumimoji="1" lang="ko-KR" altLang="en-US" b="1" u="sng" spc="-1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이용 동의서</a:t>
            </a:r>
            <a:r>
              <a:rPr kumimoji="1" lang="ko-KR" altLang="en-US" b="1" u="sng" spc="-1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 </a:t>
            </a:r>
            <a:r>
              <a:rPr kumimoji="1" lang="en-US" altLang="ko-KR" b="1" u="sng" spc="-1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(</a:t>
            </a:r>
            <a:r>
              <a:rPr kumimoji="1" lang="ko-KR" altLang="en-US" b="1" u="sng" spc="-150" dirty="0" err="1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갤럭시</a:t>
            </a:r>
            <a:r>
              <a:rPr kumimoji="1" lang="ko-KR" altLang="en-US" b="1" u="sng" spc="-1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 스토어 아이디어 공모전용</a:t>
            </a:r>
            <a:r>
              <a:rPr kumimoji="1" lang="en-US" altLang="ko-KR" b="1" u="sng" spc="-1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)</a:t>
            </a:r>
            <a:endParaRPr kumimoji="1" lang="en-US" altLang="ko-KR" u="sng" spc="-150" dirty="0">
              <a:solidFill>
                <a:prstClr val="black"/>
              </a:solidFill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53369" y="1394411"/>
            <a:ext cx="654618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latinLnBrk="0" hangingPunct="0"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ko-KR" altLang="en-US" sz="1000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삼성전자 주식회사</a:t>
            </a:r>
            <a:r>
              <a:rPr kumimoji="1" lang="en-US" altLang="ko-KR" sz="1000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(</a:t>
            </a:r>
            <a:r>
              <a:rPr kumimoji="1" lang="ko-KR" altLang="en-US" sz="1000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이하 ‘회사’라 합니다</a:t>
            </a:r>
            <a:r>
              <a:rPr kumimoji="1" lang="en-US" altLang="ko-KR" sz="1000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)</a:t>
            </a:r>
            <a:r>
              <a:rPr kumimoji="1" lang="ko-KR" altLang="en-US" sz="1000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는 공모전 참가자로부터 아래와 </a:t>
            </a:r>
            <a:r>
              <a:rPr kumimoji="1" lang="ko-KR" altLang="en-US" sz="1000" dirty="0" smtClean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같은 개인정보를 수집하고 </a:t>
            </a:r>
            <a:r>
              <a:rPr kumimoji="1" lang="ko-KR" altLang="en-US" sz="1000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있습니다</a:t>
            </a:r>
            <a:r>
              <a:rPr kumimoji="1" lang="en-US" altLang="ko-KR" sz="1000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. </a:t>
            </a:r>
            <a:endParaRPr kumimoji="1" lang="en-US" altLang="ko-KR" sz="1000" dirty="0">
              <a:solidFill>
                <a:prstClr val="black"/>
              </a:solidFill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446392" y="2000672"/>
            <a:ext cx="34544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ko-KR" altLang="en-US" sz="1400" b="1" spc="-1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■</a:t>
            </a:r>
            <a:r>
              <a:rPr kumimoji="1" lang="en-US" altLang="ko-KR" sz="1400" b="1" spc="-150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 </a:t>
            </a:r>
            <a:r>
              <a:rPr kumimoji="1" lang="ko-KR" altLang="en-US" sz="1400" b="1" spc="-150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개인정보 수집∙이용 동의</a:t>
            </a:r>
            <a:r>
              <a:rPr kumimoji="1" lang="en-US" altLang="ko-KR" sz="1400" b="1" spc="-150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(</a:t>
            </a:r>
            <a:r>
              <a:rPr kumimoji="1" lang="ko-KR" altLang="en-US" sz="1400" b="1" spc="-150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필수</a:t>
            </a:r>
            <a:r>
              <a:rPr kumimoji="1" lang="en-US" altLang="ko-KR" sz="1400" b="1" spc="-150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) </a:t>
            </a:r>
            <a:endParaRPr kumimoji="1" lang="en-US" altLang="ko-KR" sz="1400" spc="-150" dirty="0">
              <a:solidFill>
                <a:prstClr val="black"/>
              </a:solidFill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277396"/>
              </p:ext>
            </p:extLst>
          </p:nvPr>
        </p:nvGraphicFramePr>
        <p:xfrm>
          <a:off x="533440" y="2432720"/>
          <a:ext cx="5919747" cy="7920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73249"/>
                <a:gridCol w="1973249"/>
                <a:gridCol w="1973249"/>
              </a:tblGrid>
              <a:tr h="2587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 kern="100" dirty="0">
                          <a:solidFill>
                            <a:schemeClr val="tx1"/>
                          </a:solidFill>
                          <a:effectLst/>
                        </a:rPr>
                        <a:t>수집항목</a:t>
                      </a:r>
                      <a:endParaRPr lang="ko-KR" sz="1000" kern="100" dirty="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굴림"/>
                      </a:endParaRPr>
                    </a:p>
                  </a:txBody>
                  <a:tcPr marL="62898" marR="6289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 kern="100" dirty="0">
                          <a:solidFill>
                            <a:schemeClr val="tx1"/>
                          </a:solidFill>
                          <a:effectLst/>
                        </a:rPr>
                        <a:t>수집 목적</a:t>
                      </a:r>
                      <a:endParaRPr lang="ko-KR" sz="1000" kern="100" dirty="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굴림"/>
                      </a:endParaRPr>
                    </a:p>
                  </a:txBody>
                  <a:tcPr marL="62898" marR="6289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 kern="100" dirty="0">
                          <a:solidFill>
                            <a:schemeClr val="tx1"/>
                          </a:solidFill>
                          <a:effectLst/>
                        </a:rPr>
                        <a:t>보유기간</a:t>
                      </a:r>
                      <a:endParaRPr lang="ko-KR" sz="1000" kern="100" dirty="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굴림"/>
                      </a:endParaRPr>
                    </a:p>
                  </a:txBody>
                  <a:tcPr marL="62898" marR="6289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33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ko-KR" sz="900" b="0" kern="1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ko-KR" sz="900" b="0" kern="100" dirty="0" smtClean="0">
                          <a:solidFill>
                            <a:schemeClr val="tx1"/>
                          </a:solidFill>
                          <a:effectLst/>
                        </a:rPr>
                        <a:t>성명</a:t>
                      </a:r>
                      <a:r>
                        <a:rPr 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생년월일</a:t>
                      </a:r>
                      <a:r>
                        <a:rPr 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소속대학</a:t>
                      </a:r>
                      <a:r>
                        <a:rPr 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원</a:t>
                      </a:r>
                      <a:r>
                        <a:rPr 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)/</a:t>
                      </a:r>
                      <a:r>
                        <a:rPr 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전공</a:t>
                      </a:r>
                      <a:r>
                        <a:rPr 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주소</a:t>
                      </a:r>
                      <a:r>
                        <a:rPr 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연락처</a:t>
                      </a:r>
                      <a:r>
                        <a:rPr lang="en-US" sz="900" b="0" kern="1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ko-KR" sz="900" b="0" kern="100" dirty="0">
                          <a:solidFill>
                            <a:schemeClr val="tx1"/>
                          </a:solidFill>
                          <a:effectLst/>
                        </a:rPr>
                        <a:t>전자메일주소</a:t>
                      </a:r>
                      <a:endParaRPr lang="ko-KR" sz="900" b="0" kern="100" dirty="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굴림"/>
                      </a:endParaRPr>
                    </a:p>
                  </a:txBody>
                  <a:tcPr marL="62898" marR="6289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ko-KR" sz="900" kern="100" dirty="0">
                          <a:solidFill>
                            <a:schemeClr val="tx1"/>
                          </a:solidFill>
                          <a:effectLst/>
                        </a:rPr>
                        <a:t>공모전 응모작 접수 및 진행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ko-KR" sz="900" kern="100" dirty="0">
                          <a:solidFill>
                            <a:schemeClr val="tx1"/>
                          </a:solidFill>
                          <a:effectLst/>
                        </a:rPr>
                        <a:t>당첨 시 당첨사실 통보</a:t>
                      </a:r>
                      <a:endParaRPr lang="ko-KR" sz="900" kern="100" dirty="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굴림"/>
                      </a:endParaRPr>
                    </a:p>
                  </a:txBody>
                  <a:tcPr marL="62898" marR="6289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ko-KR" sz="900" kern="1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ko-KR" sz="900" kern="100" dirty="0" smtClean="0">
                          <a:solidFill>
                            <a:schemeClr val="tx1"/>
                          </a:solidFill>
                          <a:effectLst/>
                        </a:rPr>
                        <a:t>공모전 </a:t>
                      </a:r>
                      <a:r>
                        <a:rPr lang="ko-KR" sz="900" kern="100" dirty="0">
                          <a:solidFill>
                            <a:schemeClr val="tx1"/>
                          </a:solidFill>
                          <a:effectLst/>
                        </a:rPr>
                        <a:t>당선작 선정 및 시상 등 </a:t>
                      </a:r>
                      <a:r>
                        <a:rPr lang="en-US" altLang="ko-KR" sz="900" kern="10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en-US" altLang="ko-KR" sz="900" kern="10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ko-KR" sz="900" kern="100" dirty="0" smtClean="0">
                          <a:solidFill>
                            <a:schemeClr val="tx1"/>
                          </a:solidFill>
                          <a:effectLst/>
                        </a:rPr>
                        <a:t>절차 </a:t>
                      </a:r>
                      <a:r>
                        <a:rPr lang="ko-KR" sz="900" kern="100" dirty="0" err="1">
                          <a:solidFill>
                            <a:schemeClr val="tx1"/>
                          </a:solidFill>
                          <a:effectLst/>
                        </a:rPr>
                        <a:t>종료시까지</a:t>
                      </a:r>
                      <a:endParaRPr lang="ko-KR" sz="900" kern="100" dirty="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굴림"/>
                      </a:endParaRPr>
                    </a:p>
                  </a:txBody>
                  <a:tcPr marL="62898" marR="6289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직사각형 11"/>
          <p:cNvSpPr/>
          <p:nvPr/>
        </p:nvSpPr>
        <p:spPr>
          <a:xfrm>
            <a:off x="486430" y="3296816"/>
            <a:ext cx="6200421" cy="750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ko-KR" altLang="en-US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위 개인정보 수집</a:t>
            </a:r>
            <a:r>
              <a:rPr kumimoji="1" lang="ko-KR" altLang="en-US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∙</a:t>
            </a:r>
            <a:r>
              <a:rPr kumimoji="1" lang="ko-KR" altLang="en-US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이용에 동의합니다</a:t>
            </a:r>
            <a:r>
              <a:rPr kumimoji="1" lang="en-US" altLang="ko-KR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(</a:t>
            </a:r>
            <a:r>
              <a:rPr kumimoji="1" lang="ko-KR" altLang="en-US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필수</a:t>
            </a:r>
            <a:r>
              <a:rPr kumimoji="1" lang="en-US" altLang="ko-KR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) </a:t>
            </a:r>
            <a:r>
              <a:rPr kumimoji="1" lang="ko-KR" altLang="en-US" sz="950" b="1" u="sng" dirty="0">
                <a:solidFill>
                  <a:srgbClr val="222222"/>
                </a:solidFill>
                <a:latin typeface="맑은 고딕" pitchFamily="50" charset="-127"/>
                <a:ea typeface="맑은 고딕" pitchFamily="50" charset="-127"/>
                <a:cs typeface="Arial" pitchFamily="34" charset="0"/>
              </a:rPr>
              <a:t>동의함 □ 동의하지 않음 □</a:t>
            </a:r>
            <a:endParaRPr kumimoji="1" lang="ko-KR" altLang="en-US" sz="950" b="1" u="sng" dirty="0">
              <a:solidFill>
                <a:prstClr val="black"/>
              </a:solidFill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en-US" altLang="ko-KR" sz="95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※ </a:t>
            </a:r>
            <a:r>
              <a:rPr kumimoji="1" lang="ko-KR" altLang="en-US" sz="95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귀하께서는 필수항목 수집</a:t>
            </a:r>
            <a:r>
              <a:rPr kumimoji="1" lang="en-US" altLang="ko-KR" sz="950" dirty="0">
                <a:solidFill>
                  <a:srgbClr val="000000"/>
                </a:solidFill>
                <a:latin typeface="Arial"/>
                <a:ea typeface="맑은 고딕" pitchFamily="50" charset="-127"/>
                <a:cs typeface="굴림" pitchFamily="50" charset="-127"/>
              </a:rPr>
              <a:t>·</a:t>
            </a:r>
            <a:r>
              <a:rPr kumimoji="1" lang="ko-KR" altLang="en-US" sz="95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이용에 대한 동의를 거부하실 수 있으나</a:t>
            </a:r>
            <a:r>
              <a:rPr kumimoji="1" lang="en-US" altLang="ko-KR" sz="95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, </a:t>
            </a:r>
            <a:r>
              <a:rPr kumimoji="1" lang="ko-KR" altLang="en-US" sz="95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이는 공모전 응모를 위해 필수적으로 </a:t>
            </a:r>
            <a:endParaRPr kumimoji="1" lang="en-US" altLang="ko-KR" sz="95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  <a:cs typeface="굴림" pitchFamily="50" charset="-127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ko-KR" altLang="en-US" sz="95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제공되어야 </a:t>
            </a:r>
            <a:r>
              <a:rPr kumimoji="1" lang="ko-KR" altLang="en-US" sz="95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하는 정보이므로</a:t>
            </a:r>
            <a:r>
              <a:rPr kumimoji="1" lang="en-US" altLang="ko-KR" sz="95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, </a:t>
            </a:r>
            <a:r>
              <a:rPr kumimoji="1" lang="ko-KR" altLang="en-US" sz="95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동의를 거부하실 경우 </a:t>
            </a:r>
            <a:r>
              <a:rPr kumimoji="1" lang="ko-KR" altLang="en-US" sz="950" dirty="0" err="1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갤럭시</a:t>
            </a:r>
            <a:r>
              <a:rPr kumimoji="1" lang="ko-KR" altLang="en-US" sz="95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 스토어 아이디어 공모전 응모를</a:t>
            </a:r>
            <a:r>
              <a:rPr kumimoji="1" lang="ko-KR" altLang="en-US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 하실 수 없습니다</a:t>
            </a:r>
            <a:r>
              <a:rPr kumimoji="1" lang="en-US" altLang="ko-KR" sz="9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.</a:t>
            </a:r>
            <a:endParaRPr lang="ko-KR" altLang="en-US" sz="950" dirty="0"/>
          </a:p>
        </p:txBody>
      </p:sp>
      <p:sp>
        <p:nvSpPr>
          <p:cNvPr id="13" name="직사각형 12"/>
          <p:cNvSpPr/>
          <p:nvPr/>
        </p:nvSpPr>
        <p:spPr>
          <a:xfrm>
            <a:off x="447644" y="4664968"/>
            <a:ext cx="34544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ko-KR" altLang="en-US" sz="1400" b="1" spc="-1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■</a:t>
            </a:r>
            <a:r>
              <a:rPr kumimoji="1" lang="ko-KR" altLang="en-US" sz="1400" b="1" spc="-1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 </a:t>
            </a:r>
            <a:r>
              <a:rPr kumimoji="1" lang="ko-KR" altLang="en-US" sz="1400" b="1" spc="-1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개인정보 처리 업무 위탁</a:t>
            </a:r>
            <a:r>
              <a:rPr kumimoji="1" lang="en-US" altLang="ko-KR" sz="1400" b="1" spc="-1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(</a:t>
            </a:r>
            <a:r>
              <a:rPr kumimoji="1" lang="ko-KR" altLang="en-US" sz="1400" b="1" spc="-1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필수</a:t>
            </a:r>
            <a:r>
              <a:rPr kumimoji="1" lang="en-US" altLang="ko-KR" sz="1400" b="1" spc="-15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) </a:t>
            </a:r>
          </a:p>
        </p:txBody>
      </p:sp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1556929"/>
              </p:ext>
            </p:extLst>
          </p:nvPr>
        </p:nvGraphicFramePr>
        <p:xfrm>
          <a:off x="525820" y="5448335"/>
          <a:ext cx="5927368" cy="5874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63684"/>
                <a:gridCol w="2963684"/>
              </a:tblGrid>
              <a:tr h="258755">
                <a:tc>
                  <a:txBody>
                    <a:bodyPr/>
                    <a:lstStyle/>
                    <a:p>
                      <a:pPr algn="ctr" latinLnBrk="0"/>
                      <a:r>
                        <a:rPr lang="ko-KR" sz="1000" kern="100" dirty="0">
                          <a:solidFill>
                            <a:schemeClr val="tx1"/>
                          </a:solidFill>
                          <a:effectLst/>
                        </a:rPr>
                        <a:t>수탁업체의 명칭</a:t>
                      </a:r>
                      <a:endParaRPr lang="ko-KR" sz="1000" kern="100" dirty="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굴림"/>
                      </a:endParaRPr>
                    </a:p>
                  </a:txBody>
                  <a:tcPr marL="65353" marR="653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sz="1000" kern="100">
                          <a:solidFill>
                            <a:schemeClr val="tx1"/>
                          </a:solidFill>
                          <a:effectLst/>
                        </a:rPr>
                        <a:t>위탁하는 업무의 내용</a:t>
                      </a:r>
                      <a:endParaRPr lang="ko-KR" sz="1000" kern="10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굴림"/>
                      </a:endParaRPr>
                    </a:p>
                  </a:txBody>
                  <a:tcPr marL="65353" marR="653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 kern="100" dirty="0">
                          <a:solidFill>
                            <a:schemeClr val="tx1"/>
                          </a:solidFill>
                          <a:effectLst/>
                        </a:rPr>
                        <a:t>㈜</a:t>
                      </a:r>
                      <a:r>
                        <a:rPr lang="ko-KR" sz="1000" kern="100" dirty="0" err="1">
                          <a:solidFill>
                            <a:schemeClr val="tx1"/>
                          </a:solidFill>
                          <a:effectLst/>
                        </a:rPr>
                        <a:t>블루인마케팅서비스</a:t>
                      </a:r>
                      <a:endParaRPr lang="ko-KR" sz="1000" kern="100" dirty="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굴림"/>
                      </a:endParaRPr>
                    </a:p>
                  </a:txBody>
                  <a:tcPr marL="65353" marR="653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sz="1000" kern="100" dirty="0">
                          <a:solidFill>
                            <a:schemeClr val="tx1"/>
                          </a:solidFill>
                          <a:effectLst/>
                        </a:rPr>
                        <a:t>공모전 접수 및 진행 대행</a:t>
                      </a:r>
                      <a:endParaRPr lang="ko-KR" sz="1000" kern="100" dirty="0">
                        <a:solidFill>
                          <a:schemeClr val="tx1"/>
                        </a:solidFill>
                        <a:effectLst/>
                        <a:latin typeface="맑은 고딕"/>
                        <a:ea typeface="맑은 고딕"/>
                        <a:cs typeface="굴림"/>
                      </a:endParaRPr>
                    </a:p>
                  </a:txBody>
                  <a:tcPr marL="65353" marR="653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" name="직사각형 14"/>
          <p:cNvSpPr/>
          <p:nvPr/>
        </p:nvSpPr>
        <p:spPr>
          <a:xfrm>
            <a:off x="453274" y="5044753"/>
            <a:ext cx="798725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ko-KR" altLang="en-US" sz="10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회사는 아래와 같이 개인정보 처리 업무를 외부 전문업체에 위탁하여 처리하고 있습니다</a:t>
            </a:r>
            <a:r>
              <a:rPr kumimoji="1" lang="en-US" altLang="ko-KR" sz="1000" dirty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.</a:t>
            </a:r>
            <a:endParaRPr kumimoji="1" lang="en-US" altLang="ko-KR" sz="1000" dirty="0"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548680" y="6085523"/>
            <a:ext cx="6138171" cy="750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ko-KR" altLang="en-US" sz="9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위 개인정보 처리위탁에 동의합니다</a:t>
            </a:r>
            <a:r>
              <a:rPr kumimoji="1" lang="en-US" altLang="ko-KR" sz="9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(</a:t>
            </a:r>
            <a:r>
              <a:rPr kumimoji="1" lang="ko-KR" altLang="en-US" sz="9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필수</a:t>
            </a:r>
            <a:r>
              <a:rPr kumimoji="1" lang="en-US" altLang="ko-KR" sz="9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) </a:t>
            </a:r>
            <a:r>
              <a:rPr kumimoji="1" lang="ko-KR" altLang="en-US" sz="950" b="1" u="sng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동의함 □ 동의하지 않음 □</a:t>
            </a: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en-US" altLang="ko-KR" sz="9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※ </a:t>
            </a:r>
            <a:r>
              <a:rPr kumimoji="1" lang="ko-KR" altLang="en-US" sz="9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귀하께서는 개인정보 처리 위탁에 대한 동의를 거부하실 수 있으나</a:t>
            </a:r>
            <a:r>
              <a:rPr kumimoji="1" lang="en-US" altLang="ko-KR" sz="9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, </a:t>
            </a:r>
            <a:r>
              <a:rPr kumimoji="1" lang="ko-KR" altLang="en-US" sz="9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이는 공모전 응모를 위해 필수적으로 </a:t>
            </a:r>
            <a:endParaRPr kumimoji="1" lang="en-US" altLang="ko-KR" sz="95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굴림" pitchFamily="50" charset="-127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ko-KR" altLang="en-US" sz="9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제공되어야 하는 정보이므로</a:t>
            </a:r>
            <a:r>
              <a:rPr kumimoji="1" lang="en-US" altLang="ko-KR" sz="9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, </a:t>
            </a:r>
            <a:r>
              <a:rPr kumimoji="1" lang="ko-KR" altLang="en-US" sz="9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동의를 거부하실 경우 </a:t>
            </a:r>
            <a:r>
              <a:rPr kumimoji="1" lang="ko-KR" altLang="en-US" sz="950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갤럭시</a:t>
            </a:r>
            <a:r>
              <a:rPr kumimoji="1" lang="ko-KR" altLang="en-US" sz="9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 스토어 아이디어 공모전 응모를 하실 수 없습니다</a:t>
            </a:r>
            <a:r>
              <a:rPr kumimoji="1" lang="en-US" altLang="ko-KR" sz="95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.</a:t>
            </a:r>
            <a:endParaRPr kumimoji="1" lang="en-US" altLang="ko-KR" sz="95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굴림" pitchFamily="50" charset="-127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199688" y="7565033"/>
            <a:ext cx="64222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latinLnBrk="0" hangingPunct="0"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ko-KR" altLang="en-US" sz="1200" b="1" spc="-150" dirty="0">
                <a:solidFill>
                  <a:prstClr val="black"/>
                </a:solidFill>
                <a:latin typeface="+mj-ea"/>
                <a:ea typeface="+mj-ea"/>
                <a:cs typeface="Arial" pitchFamily="34" charset="0"/>
              </a:rPr>
              <a:t>본인은 상기와 같이 회사가 개인정보를 수집하고 이용함에 있어 충분히 내용을 확인하고 이에 동의합니다</a:t>
            </a:r>
            <a:r>
              <a:rPr kumimoji="1" lang="en-US" altLang="ko-KR" sz="1200" b="1" spc="-150" dirty="0" smtClean="0">
                <a:solidFill>
                  <a:prstClr val="black"/>
                </a:solidFill>
                <a:latin typeface="+mj-ea"/>
                <a:ea typeface="+mj-ea"/>
                <a:cs typeface="Arial" pitchFamily="34" charset="0"/>
              </a:rPr>
              <a:t>.</a:t>
            </a:r>
            <a:endParaRPr kumimoji="1" lang="en-US" altLang="ko-KR" sz="1200" spc="-150" dirty="0">
              <a:solidFill>
                <a:prstClr val="black"/>
              </a:solidFill>
              <a:latin typeface="+mj-ea"/>
              <a:ea typeface="+mj-ea"/>
              <a:cs typeface="굴림" pitchFamily="50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560015" y="8048781"/>
            <a:ext cx="571282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latinLnBrk="0" hangingPunct="0">
              <a:spcBef>
                <a:spcPct val="0"/>
              </a:spcBef>
              <a:spcAft>
                <a:spcPct val="0"/>
              </a:spcAft>
              <a:tabLst>
                <a:tab pos="201613" algn="l"/>
                <a:tab pos="292100" algn="l"/>
                <a:tab pos="2990850" algn="l"/>
              </a:tabLst>
            </a:pPr>
            <a:r>
              <a:rPr kumimoji="1" lang="en-US" altLang="ko-KR" sz="1200" b="1" dirty="0" smtClean="0">
                <a:solidFill>
                  <a:prstClr val="black"/>
                </a:solidFill>
                <a:latin typeface="+mj-ea"/>
                <a:cs typeface="Arial" pitchFamily="34" charset="0"/>
              </a:rPr>
              <a:t>_________</a:t>
            </a:r>
            <a:r>
              <a:rPr kumimoji="1" lang="ko-KR" altLang="en-US" sz="1200" b="1" dirty="0">
                <a:solidFill>
                  <a:prstClr val="black"/>
                </a:solidFill>
                <a:latin typeface="+mj-ea"/>
                <a:cs typeface="Arial" pitchFamily="34" charset="0"/>
              </a:rPr>
              <a:t>년 </a:t>
            </a:r>
            <a:r>
              <a:rPr kumimoji="1" lang="en-US" altLang="ko-KR" sz="1200" b="1" dirty="0" smtClean="0">
                <a:solidFill>
                  <a:prstClr val="black"/>
                </a:solidFill>
                <a:latin typeface="+mj-ea"/>
                <a:cs typeface="Arial" pitchFamily="34" charset="0"/>
              </a:rPr>
              <a:t>_______</a:t>
            </a:r>
            <a:r>
              <a:rPr kumimoji="1" lang="ko-KR" altLang="en-US" sz="1200" b="1" dirty="0">
                <a:solidFill>
                  <a:prstClr val="black"/>
                </a:solidFill>
                <a:latin typeface="+mj-ea"/>
                <a:cs typeface="Arial" pitchFamily="34" charset="0"/>
              </a:rPr>
              <a:t>월 </a:t>
            </a:r>
            <a:r>
              <a:rPr kumimoji="1" lang="en-US" altLang="ko-KR" sz="1200" b="1" dirty="0">
                <a:solidFill>
                  <a:prstClr val="black"/>
                </a:solidFill>
                <a:latin typeface="+mj-ea"/>
                <a:cs typeface="Arial" pitchFamily="34" charset="0"/>
              </a:rPr>
              <a:t>________</a:t>
            </a:r>
            <a:r>
              <a:rPr kumimoji="1" lang="ko-KR" altLang="en-US" sz="1200" b="1" dirty="0">
                <a:solidFill>
                  <a:prstClr val="black"/>
                </a:solidFill>
                <a:latin typeface="+mj-ea"/>
                <a:cs typeface="Arial" pitchFamily="34" charset="0"/>
              </a:rPr>
              <a:t>일       </a:t>
            </a:r>
            <a:r>
              <a:rPr kumimoji="1" lang="ko-KR" altLang="en-US" sz="1200" b="1" dirty="0" smtClean="0">
                <a:solidFill>
                  <a:prstClr val="black"/>
                </a:solidFill>
                <a:latin typeface="+mj-ea"/>
                <a:cs typeface="Arial" pitchFamily="34" charset="0"/>
              </a:rPr>
              <a:t>성명</a:t>
            </a:r>
            <a:r>
              <a:rPr kumimoji="1" lang="en-US" altLang="ko-KR" sz="1200" b="1" dirty="0" smtClean="0">
                <a:solidFill>
                  <a:prstClr val="black"/>
                </a:solidFill>
                <a:latin typeface="+mj-ea"/>
                <a:cs typeface="Arial" pitchFamily="34" charset="0"/>
              </a:rPr>
              <a:t>_______________     </a:t>
            </a:r>
            <a:r>
              <a:rPr kumimoji="1" lang="en-US" altLang="ko-KR" sz="1200" b="1" dirty="0">
                <a:solidFill>
                  <a:prstClr val="black"/>
                </a:solidFill>
                <a:latin typeface="+mj-ea"/>
                <a:cs typeface="Arial" pitchFamily="34" charset="0"/>
              </a:rPr>
              <a:t>(</a:t>
            </a:r>
            <a:r>
              <a:rPr kumimoji="1" lang="ko-KR" altLang="en-US" sz="1200" b="1" dirty="0">
                <a:solidFill>
                  <a:prstClr val="black"/>
                </a:solidFill>
                <a:latin typeface="+mj-ea"/>
                <a:cs typeface="Arial" pitchFamily="34" charset="0"/>
              </a:rPr>
              <a:t>서명 또는 날인</a:t>
            </a:r>
            <a:r>
              <a:rPr kumimoji="1" lang="en-US" altLang="ko-KR" sz="1200" b="1" dirty="0">
                <a:solidFill>
                  <a:prstClr val="black"/>
                </a:solidFill>
                <a:latin typeface="+mj-ea"/>
                <a:cs typeface="Arial" pitchFamily="34" charset="0"/>
              </a:rPr>
              <a:t>)</a:t>
            </a:r>
            <a:endParaRPr kumimoji="1" lang="en-US" altLang="ko-KR" sz="1200" dirty="0">
              <a:solidFill>
                <a:prstClr val="black"/>
              </a:solidFill>
              <a:latin typeface="+mj-ea"/>
              <a:cs typeface="굴림" pitchFamily="50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144" y="-15552"/>
            <a:ext cx="772969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첨부</a:t>
            </a:r>
            <a:r>
              <a:rPr lang="en-US" altLang="ko-KR" dirty="0">
                <a:solidFill>
                  <a:schemeClr val="bg1"/>
                </a:solidFill>
              </a:rPr>
              <a:t>2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1854" y="9345488"/>
            <a:ext cx="6271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spc="-150" dirty="0" smtClean="0">
                <a:solidFill>
                  <a:srgbClr val="C00000"/>
                </a:solidFill>
                <a:latin typeface="+mn-ea"/>
              </a:rPr>
              <a:t>* </a:t>
            </a:r>
            <a:r>
              <a:rPr lang="ko-KR" altLang="en-US" sz="1200" b="1" spc="-150" dirty="0" smtClean="0">
                <a:solidFill>
                  <a:srgbClr val="C00000"/>
                </a:solidFill>
                <a:latin typeface="+mn-ea"/>
              </a:rPr>
              <a:t>개인정보 수집</a:t>
            </a:r>
            <a:r>
              <a:rPr lang="en-US" altLang="ko-KR" sz="1200" b="1" spc="-150" dirty="0" smtClean="0">
                <a:solidFill>
                  <a:srgbClr val="C00000"/>
                </a:solidFill>
                <a:latin typeface="+mn-ea"/>
              </a:rPr>
              <a:t>·</a:t>
            </a:r>
            <a:r>
              <a:rPr lang="ko-KR" altLang="en-US" sz="1200" b="1" spc="-150" dirty="0" smtClean="0">
                <a:solidFill>
                  <a:srgbClr val="C00000"/>
                </a:solidFill>
                <a:latin typeface="+mn-ea"/>
              </a:rPr>
              <a:t>이용 동의서 및 아이디어 활용동의서는 개별로 작성 스캔 또는 사진</a:t>
            </a:r>
            <a:r>
              <a:rPr lang="en-US" altLang="ko-KR" sz="1200" b="1" spc="-150" dirty="0" smtClean="0">
                <a:solidFill>
                  <a:srgbClr val="C00000"/>
                </a:solidFill>
                <a:latin typeface="+mn-ea"/>
              </a:rPr>
              <a:t> </a:t>
            </a:r>
            <a:r>
              <a:rPr lang="ko-KR" altLang="en-US" sz="1200" b="1" spc="-150" dirty="0" smtClean="0">
                <a:solidFill>
                  <a:srgbClr val="C00000"/>
                </a:solidFill>
                <a:latin typeface="+mn-ea"/>
              </a:rPr>
              <a:t>이미지 파일로 첨부</a:t>
            </a:r>
            <a:endParaRPr lang="en-US" altLang="ko-KR" sz="1200" b="1" spc="-150" dirty="0" smtClean="0">
              <a:solidFill>
                <a:srgbClr val="C00000"/>
              </a:solidFill>
              <a:latin typeface="+mn-ea"/>
            </a:endParaRPr>
          </a:p>
          <a:p>
            <a:r>
              <a:rPr lang="en-US" altLang="ko-KR" sz="1200" spc="-150" dirty="0">
                <a:latin typeface="+mn-ea"/>
              </a:rPr>
              <a:t> </a:t>
            </a:r>
            <a:r>
              <a:rPr lang="en-US" altLang="ko-KR" sz="1200" spc="-150" dirty="0" smtClean="0">
                <a:latin typeface="+mn-ea"/>
              </a:rPr>
              <a:t>* </a:t>
            </a:r>
            <a:r>
              <a:rPr lang="ko-KR" altLang="en-US" sz="1200" spc="-150" dirty="0" smtClean="0">
                <a:latin typeface="+mn-ea"/>
              </a:rPr>
              <a:t>수집된 개인정보는 공모전 진행을 위한 최소한의 정보로 공모전 종료 후 폐기 됩니다</a:t>
            </a:r>
            <a:r>
              <a:rPr lang="en-US" altLang="ko-KR" sz="1200" spc="-150" dirty="0" smtClean="0">
                <a:latin typeface="+mn-ea"/>
              </a:rPr>
              <a:t>.</a:t>
            </a:r>
            <a:endParaRPr lang="ko-KR" altLang="en-US" sz="1200" spc="-15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96847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784</Words>
  <Application>Microsoft Office PowerPoint</Application>
  <PresentationFormat>A4 용지(210x297mm)</PresentationFormat>
  <Paragraphs>113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SamsungOneKoreanOTF 300</vt:lpstr>
      <vt:lpstr>SamsungOneKoreanOTF 700</vt:lpstr>
      <vt:lpstr>굴림</vt:lpstr>
      <vt:lpstr>맑은 고딕</vt:lpstr>
      <vt:lpstr>Arial</vt:lpstr>
      <vt:lpstr>Times New Roman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유지형/모바일마케팅그룹(한국_모바일)/Professional/삼성전자</cp:lastModifiedBy>
  <cp:revision>10</cp:revision>
  <dcterms:created xsi:type="dcterms:W3CDTF">2019-01-29T07:40:39Z</dcterms:created>
  <dcterms:modified xsi:type="dcterms:W3CDTF">2019-01-29T08:45:39Z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