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44" y="2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29B2B6-1A47-4938-92D3-F786DF3A3A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DDC4482-A468-47A2-982F-BC11676E5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9A058E9-F195-4644-AE58-2DF022B03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E6B0-F19D-4588-A578-96EFAB14C545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CACC2A6-AAE5-4D36-B937-AC97D5B47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5AB5E94-15A9-4257-8F6D-25C98E351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46DA-1DAE-4E5C-AAE9-9385F8704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392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4ACD35-B89B-4710-A2E5-199E2B309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B0ED1F9-695A-4F90-A94B-23105F055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333BDFB-AF82-4BAA-B38A-0BA6A424D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E6B0-F19D-4588-A578-96EFAB14C545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1A692E-1717-4E37-BEC1-992DA54A6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2E365DC-ABEC-4CAB-A6F1-5940F877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46DA-1DAE-4E5C-AAE9-9385F8704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5707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30DF0C-1D42-406C-8D53-4F1B4B4F2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79BDE6D-D580-4E1B-8063-BADA0BD1E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6BF1F9B-AA1D-4601-88A0-849E4B820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E6B0-F19D-4588-A578-96EFAB14C545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62F508C-3A63-4A12-A35A-30C08FB3A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8C25ED4-77F8-4F35-A01E-FEF08B83B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46DA-1DAE-4E5C-AAE9-9385F8704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4308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3726F9-5AFD-4C48-AAB3-E0CACD093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4170779-B019-4668-92A2-01429B68CA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C40E7F5-8C89-4724-92CC-E2154E530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6B63EAF-ED98-44EF-AE59-2FAB5E45D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E6B0-F19D-4588-A578-96EFAB14C545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4C44E49-55F0-49AD-B3C0-49036B9E8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9D2B2FC-0036-4FD2-90A3-2D250CF8B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46DA-1DAE-4E5C-AAE9-9385F8704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4341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4AC1B7-71ED-44CA-BE29-B6A79F93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40CE208-F272-49D9-B3FD-356DE4173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928D544-B772-4338-AA8E-7A808B80BD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CE997D6-1264-4059-92DF-F83A631BC7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4A2E62E-26CF-4BCA-8C7E-499403AAD6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8EB7796-7CE9-464E-8C68-80DF41C8C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E6B0-F19D-4588-A578-96EFAB14C545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4171BA2-001F-420A-AB6B-262DB220F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6C77991-BBDC-40A7-84DA-CF2AB7034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46DA-1DAE-4E5C-AAE9-9385F8704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2750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F1DEBF-9918-45A9-A1BA-409776434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E60092-7449-4B7D-BA4A-7A5979AE4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E6B0-F19D-4588-A578-96EFAB14C545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DE1B3A6-96B3-49D7-8C0E-08F2BBC6D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DAEB77C-37E9-4ED4-ADAE-9C89EC370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46DA-1DAE-4E5C-AAE9-9385F8704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0061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738769B-04D2-44DA-A6B3-C0F5EADED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E6B0-F19D-4588-A578-96EFAB14C545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3AAB52E-4F05-481E-97D1-138E475B7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739040A-9CD8-47B6-8E73-C46618E1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46DA-1DAE-4E5C-AAE9-9385F8704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0877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3CEDE3-1C15-41B7-8AB2-7CA94D2D3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FF08C94-F96C-4B2D-A28C-26B86AB66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304A040-5736-44BD-9BF2-7DA75BD0C3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9F7AA8F-F491-43A1-A852-29B052756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E6B0-F19D-4588-A578-96EFAB14C545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DC0376C-5CE3-4113-A884-27D4D0505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94130E0-8955-44ED-A464-1D442965D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46DA-1DAE-4E5C-AAE9-9385F8704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043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9AF473-2CE3-4D0F-A594-DE70FB8FF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3251A6B-E620-459A-AC1B-72C826B438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5DEAF2F-6FDF-4E94-8BFF-014D59C3E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B8B3FFB-FEA6-4A5F-BC8D-B91ECCD98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E6B0-F19D-4588-A578-96EFAB14C545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01908E3-D9FC-4D83-89FC-63B0162B8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1099423-6FF3-4E4A-9B63-9298C2711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46DA-1DAE-4E5C-AAE9-9385F8704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0320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E54F54-840E-4805-A852-500A9E834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4DD9C0D-3F06-4574-825C-980F6A1D7A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9542A23-C0E3-44FD-B117-2D0438BA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E6B0-F19D-4588-A578-96EFAB14C545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A72C219-5F1D-47CD-BEA4-725611B7A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E379EE9-412B-4C3C-9B21-12BDE1492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46DA-1DAE-4E5C-AAE9-9385F8704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3252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0EC5B80-E615-4B52-ACB8-44FFA4DE0A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C1A0C9E-D1CE-4600-8639-734F8EF0D0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78779C-A5D5-46E5-88A7-BEC39542D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E6B0-F19D-4588-A578-96EFAB14C545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44A112A-0016-4F81-9F3A-3CD058BF3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2BF789C-B87F-44E3-902B-67196A357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E46DA-1DAE-4E5C-AAE9-9385F8704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5697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7A20814-2746-4CE5-947C-D50CAD7B5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50FA8E-7249-4D3F-BB21-FE352C4D8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21256A-3ACE-4CAA-8940-010F388811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FE6B0-F19D-4588-A578-96EFAB14C545}" type="datetimeFigureOut">
              <a:rPr lang="ko-KR" altLang="en-US" smtClean="0"/>
              <a:t>2021-01-04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1D343E7-C75A-4C82-9E6F-4A2F304E2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68BE9CD-6EE5-405A-84F7-3712AD36E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E46DA-1DAE-4E5C-AAE9-9385F8704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632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영수증이(가) 표시된 사진&#10;&#10;자동 생성된 설명">
            <a:extLst>
              <a:ext uri="{FF2B5EF4-FFF2-40B4-BE49-F238E27FC236}">
                <a16:creationId xmlns:a16="http://schemas.microsoft.com/office/drawing/2014/main" id="{07D345DB-11E4-4279-BF18-D56FABABC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66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7052A6F3-D194-485C-B5F8-7A1C08BA2E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690FC911-347B-4860-9908-147BD24F8A83}"/>
              </a:ext>
            </a:extLst>
          </p:cNvPr>
          <p:cNvSpPr/>
          <p:nvPr/>
        </p:nvSpPr>
        <p:spPr>
          <a:xfrm>
            <a:off x="5880100" y="3835400"/>
            <a:ext cx="5765800" cy="431800"/>
          </a:xfrm>
          <a:prstGeom prst="rect">
            <a:avLst/>
          </a:prstGeom>
          <a:solidFill>
            <a:schemeClr val="bg1"/>
          </a:solidFill>
          <a:ln w="38100">
            <a:solidFill>
              <a:srgbClr val="B38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3B507DF-1EC5-4268-8BEB-2AF58CF41BF0}"/>
              </a:ext>
            </a:extLst>
          </p:cNvPr>
          <p:cNvSpPr/>
          <p:nvPr/>
        </p:nvSpPr>
        <p:spPr>
          <a:xfrm>
            <a:off x="5880100" y="4373848"/>
            <a:ext cx="5765800" cy="431800"/>
          </a:xfrm>
          <a:prstGeom prst="rect">
            <a:avLst/>
          </a:prstGeom>
          <a:solidFill>
            <a:schemeClr val="bg1"/>
          </a:solidFill>
          <a:ln w="38100">
            <a:solidFill>
              <a:srgbClr val="B38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75884D1-711A-4071-92DB-3E3EAFF5B292}"/>
              </a:ext>
            </a:extLst>
          </p:cNvPr>
          <p:cNvSpPr/>
          <p:nvPr/>
        </p:nvSpPr>
        <p:spPr>
          <a:xfrm>
            <a:off x="5880100" y="4912296"/>
            <a:ext cx="5765800" cy="431800"/>
          </a:xfrm>
          <a:prstGeom prst="rect">
            <a:avLst/>
          </a:prstGeom>
          <a:solidFill>
            <a:schemeClr val="bg1"/>
          </a:solidFill>
          <a:ln w="38100">
            <a:solidFill>
              <a:srgbClr val="B38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4215AAE-9FFD-4C05-A011-F88329367C4B}"/>
              </a:ext>
            </a:extLst>
          </p:cNvPr>
          <p:cNvSpPr/>
          <p:nvPr/>
        </p:nvSpPr>
        <p:spPr>
          <a:xfrm>
            <a:off x="5880100" y="5450744"/>
            <a:ext cx="5765800" cy="431800"/>
          </a:xfrm>
          <a:prstGeom prst="rect">
            <a:avLst/>
          </a:prstGeom>
          <a:solidFill>
            <a:schemeClr val="bg1"/>
          </a:solidFill>
          <a:ln w="38100">
            <a:solidFill>
              <a:srgbClr val="B38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81AC79B-D914-4715-AE6E-643F04B9E0AA}"/>
              </a:ext>
            </a:extLst>
          </p:cNvPr>
          <p:cNvSpPr/>
          <p:nvPr/>
        </p:nvSpPr>
        <p:spPr>
          <a:xfrm>
            <a:off x="5880100" y="5989191"/>
            <a:ext cx="5765800" cy="431800"/>
          </a:xfrm>
          <a:prstGeom prst="rect">
            <a:avLst/>
          </a:prstGeom>
          <a:solidFill>
            <a:schemeClr val="bg1"/>
          </a:solidFill>
          <a:ln w="38100">
            <a:solidFill>
              <a:srgbClr val="B38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CCBDBA-19C1-4C56-B71B-FDC67A24045F}"/>
              </a:ext>
            </a:extLst>
          </p:cNvPr>
          <p:cNvSpPr txBox="1"/>
          <p:nvPr/>
        </p:nvSpPr>
        <p:spPr>
          <a:xfrm>
            <a:off x="7969249" y="3851245"/>
            <a:ext cx="158749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2000"/>
              <a:t>0000.00.00</a:t>
            </a:r>
            <a:endParaRPr lang="ko-KR" altLang="en-US" sz="20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BDF267-DC50-4DD5-930A-648F17067C44}"/>
              </a:ext>
            </a:extLst>
          </p:cNvPr>
          <p:cNvSpPr txBox="1"/>
          <p:nvPr/>
        </p:nvSpPr>
        <p:spPr>
          <a:xfrm>
            <a:off x="7429499" y="4386547"/>
            <a:ext cx="26670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/>
              <a:t>한국대학교</a:t>
            </a:r>
            <a:r>
              <a:rPr lang="en-US" altLang="ko-KR" sz="2000"/>
              <a:t>/</a:t>
            </a:r>
            <a:r>
              <a:rPr lang="ko-KR" altLang="en-US" sz="2000"/>
              <a:t>경영학과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82BA64-1FA8-4C8F-BBD4-CD9F4A004F40}"/>
              </a:ext>
            </a:extLst>
          </p:cNvPr>
          <p:cNvSpPr txBox="1"/>
          <p:nvPr/>
        </p:nvSpPr>
        <p:spPr>
          <a:xfrm>
            <a:off x="7861299" y="4925117"/>
            <a:ext cx="180340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/>
              <a:t>서울시 서울동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F157F5-9752-4CC0-9E9F-E846D1E1EFC2}"/>
              </a:ext>
            </a:extLst>
          </p:cNvPr>
          <p:cNvSpPr txBox="1"/>
          <p:nvPr/>
        </p:nvSpPr>
        <p:spPr>
          <a:xfrm>
            <a:off x="7771389" y="5467149"/>
            <a:ext cx="198321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2000"/>
              <a:t>010-1234-5678</a:t>
            </a:r>
            <a:endParaRPr lang="ko-KR" altLang="en-US" sz="20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11D299-7773-4098-8AED-458A9DB379E5}"/>
              </a:ext>
            </a:extLst>
          </p:cNvPr>
          <p:cNvSpPr txBox="1"/>
          <p:nvPr/>
        </p:nvSpPr>
        <p:spPr>
          <a:xfrm>
            <a:off x="7689849" y="6005036"/>
            <a:ext cx="240665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2000"/>
              <a:t>abcde@ptstar.com</a:t>
            </a:r>
            <a:endParaRPr lang="ko-KR" altLang="en-US" sz="20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E9F058-2EF1-479B-BDF3-B17087581BD7}"/>
              </a:ext>
            </a:extLst>
          </p:cNvPr>
          <p:cNvSpPr txBox="1"/>
          <p:nvPr/>
        </p:nvSpPr>
        <p:spPr>
          <a:xfrm>
            <a:off x="3275723" y="1814840"/>
            <a:ext cx="2380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“OOO”</a:t>
            </a:r>
            <a:endParaRPr lang="ko-KR" altLang="en-US" sz="5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5680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텍스트이(가) 표시된 사진&#10;&#10;자동 생성된 설명">
            <a:extLst>
              <a:ext uri="{FF2B5EF4-FFF2-40B4-BE49-F238E27FC236}">
                <a16:creationId xmlns:a16="http://schemas.microsoft.com/office/drawing/2014/main" id="{AE6BB440-EC6F-417A-80DB-FA9881D78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표 8">
            <a:extLst>
              <a:ext uri="{FF2B5EF4-FFF2-40B4-BE49-F238E27FC236}">
                <a16:creationId xmlns:a16="http://schemas.microsoft.com/office/drawing/2014/main" id="{185897B8-ABF5-4B73-963D-40EED1DFB4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037979"/>
              </p:ext>
            </p:extLst>
          </p:nvPr>
        </p:nvGraphicFramePr>
        <p:xfrm>
          <a:off x="426804" y="1668689"/>
          <a:ext cx="11355466" cy="11944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85629">
                  <a:extLst>
                    <a:ext uri="{9D8B030D-6E8A-4147-A177-3AD203B41FA5}">
                      <a16:colId xmlns:a16="http://schemas.microsoft.com/office/drawing/2014/main" val="1216492752"/>
                    </a:ext>
                  </a:extLst>
                </a:gridCol>
                <a:gridCol w="7869837">
                  <a:extLst>
                    <a:ext uri="{9D8B030D-6E8A-4147-A177-3AD203B41FA5}">
                      <a16:colId xmlns:a16="http://schemas.microsoft.com/office/drawing/2014/main" val="1575739471"/>
                    </a:ext>
                  </a:extLst>
                </a:gridCol>
              </a:tblGrid>
              <a:tr h="39814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단체 명</a:t>
                      </a:r>
                      <a:r>
                        <a:rPr lang="en-US" altLang="ko-KR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/</a:t>
                      </a:r>
                      <a:r>
                        <a:rPr lang="ko-KR" altLang="en-US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단체 종류 및 성격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457497"/>
                  </a:ext>
                </a:extLst>
              </a:tr>
              <a:tr h="39814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활동 기간</a:t>
                      </a:r>
                      <a:r>
                        <a:rPr lang="en-US" altLang="ko-KR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/</a:t>
                      </a:r>
                      <a:r>
                        <a:rPr lang="ko-KR" altLang="en-US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직책 명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787955"/>
                  </a:ext>
                </a:extLst>
              </a:tr>
              <a:tr h="39814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활동 내용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55899"/>
                  </a:ext>
                </a:extLst>
              </a:tr>
            </a:tbl>
          </a:graphicData>
        </a:graphic>
      </p:graphicFrame>
      <p:graphicFrame>
        <p:nvGraphicFramePr>
          <p:cNvPr id="3" name="표 8">
            <a:extLst>
              <a:ext uri="{FF2B5EF4-FFF2-40B4-BE49-F238E27FC236}">
                <a16:creationId xmlns:a16="http://schemas.microsoft.com/office/drawing/2014/main" id="{F0807006-798B-4046-A137-BAA57D602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259518"/>
              </p:ext>
            </p:extLst>
          </p:nvPr>
        </p:nvGraphicFramePr>
        <p:xfrm>
          <a:off x="426804" y="3327601"/>
          <a:ext cx="11355466" cy="11944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85629">
                  <a:extLst>
                    <a:ext uri="{9D8B030D-6E8A-4147-A177-3AD203B41FA5}">
                      <a16:colId xmlns:a16="http://schemas.microsoft.com/office/drawing/2014/main" val="1216492752"/>
                    </a:ext>
                  </a:extLst>
                </a:gridCol>
                <a:gridCol w="7869837">
                  <a:extLst>
                    <a:ext uri="{9D8B030D-6E8A-4147-A177-3AD203B41FA5}">
                      <a16:colId xmlns:a16="http://schemas.microsoft.com/office/drawing/2014/main" val="1575739471"/>
                    </a:ext>
                  </a:extLst>
                </a:gridCol>
              </a:tblGrid>
              <a:tr h="39814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단체 명</a:t>
                      </a:r>
                      <a:r>
                        <a:rPr lang="en-US" altLang="ko-KR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/</a:t>
                      </a:r>
                      <a:r>
                        <a:rPr lang="ko-KR" altLang="en-US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단체 종류 및 성격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457497"/>
                  </a:ext>
                </a:extLst>
              </a:tr>
              <a:tr h="39814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활동 기간</a:t>
                      </a:r>
                      <a:r>
                        <a:rPr lang="en-US" altLang="ko-KR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/</a:t>
                      </a:r>
                      <a:r>
                        <a:rPr lang="ko-KR" altLang="en-US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직책 명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787955"/>
                  </a:ext>
                </a:extLst>
              </a:tr>
              <a:tr h="39814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활동 내용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55899"/>
                  </a:ext>
                </a:extLst>
              </a:tr>
            </a:tbl>
          </a:graphicData>
        </a:graphic>
      </p:graphicFrame>
      <p:graphicFrame>
        <p:nvGraphicFramePr>
          <p:cNvPr id="4" name="표 8">
            <a:extLst>
              <a:ext uri="{FF2B5EF4-FFF2-40B4-BE49-F238E27FC236}">
                <a16:creationId xmlns:a16="http://schemas.microsoft.com/office/drawing/2014/main" id="{618A1E5D-1041-4095-BC73-9C9FD061EC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253036"/>
              </p:ext>
            </p:extLst>
          </p:nvPr>
        </p:nvGraphicFramePr>
        <p:xfrm>
          <a:off x="426804" y="4986512"/>
          <a:ext cx="11355466" cy="11944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85629">
                  <a:extLst>
                    <a:ext uri="{9D8B030D-6E8A-4147-A177-3AD203B41FA5}">
                      <a16:colId xmlns:a16="http://schemas.microsoft.com/office/drawing/2014/main" val="1216492752"/>
                    </a:ext>
                  </a:extLst>
                </a:gridCol>
                <a:gridCol w="7869837">
                  <a:extLst>
                    <a:ext uri="{9D8B030D-6E8A-4147-A177-3AD203B41FA5}">
                      <a16:colId xmlns:a16="http://schemas.microsoft.com/office/drawing/2014/main" val="1575739471"/>
                    </a:ext>
                  </a:extLst>
                </a:gridCol>
              </a:tblGrid>
              <a:tr h="39814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단체 명</a:t>
                      </a:r>
                      <a:r>
                        <a:rPr lang="en-US" altLang="ko-KR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/</a:t>
                      </a:r>
                      <a:r>
                        <a:rPr lang="ko-KR" altLang="en-US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단체 종류 및 성격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457497"/>
                  </a:ext>
                </a:extLst>
              </a:tr>
              <a:tr h="39814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활동 기간</a:t>
                      </a:r>
                      <a:r>
                        <a:rPr lang="en-US" altLang="ko-KR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/</a:t>
                      </a:r>
                      <a:r>
                        <a:rPr lang="ko-KR" altLang="en-US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직책 명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787955"/>
                  </a:ext>
                </a:extLst>
              </a:tr>
              <a:tr h="39814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활동 내용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558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9295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이(가) 표시된 사진&#10;&#10;자동 생성된 설명">
            <a:extLst>
              <a:ext uri="{FF2B5EF4-FFF2-40B4-BE49-F238E27FC236}">
                <a16:creationId xmlns:a16="http://schemas.microsoft.com/office/drawing/2014/main" id="{779DD7F4-ED4A-42E9-8991-E1A645731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4023FFC2-7A4C-4D4E-9C0D-BE9450010331}"/>
              </a:ext>
            </a:extLst>
          </p:cNvPr>
          <p:cNvSpPr/>
          <p:nvPr/>
        </p:nvSpPr>
        <p:spPr>
          <a:xfrm>
            <a:off x="224852" y="1439055"/>
            <a:ext cx="11737299" cy="5172645"/>
          </a:xfrm>
          <a:prstGeom prst="rect">
            <a:avLst/>
          </a:prstGeom>
          <a:solidFill>
            <a:schemeClr val="bg1"/>
          </a:solidFill>
          <a:ln w="38100">
            <a:solidFill>
              <a:srgbClr val="B38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68182D-F39B-49D3-9E7B-F9B266E95919}"/>
              </a:ext>
            </a:extLst>
          </p:cNvPr>
          <p:cNvSpPr txBox="1"/>
          <p:nvPr/>
        </p:nvSpPr>
        <p:spPr>
          <a:xfrm>
            <a:off x="617794" y="1813811"/>
            <a:ext cx="5786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/>
              <a:t>내용을 입력하세요</a:t>
            </a:r>
            <a:r>
              <a:rPr lang="en-US" altLang="ko-KR"/>
              <a:t>. (</a:t>
            </a:r>
            <a:r>
              <a:rPr lang="ko-KR" altLang="en-US"/>
              <a:t>글꼴</a:t>
            </a:r>
            <a:r>
              <a:rPr lang="en-US" altLang="ko-KR"/>
              <a:t>, </a:t>
            </a:r>
            <a:r>
              <a:rPr lang="ko-KR" altLang="en-US"/>
              <a:t>글자크기 변경 가능합니다</a:t>
            </a:r>
            <a:r>
              <a:rPr lang="en-US" altLang="ko-KR"/>
              <a:t>.)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0156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이(가) 표시된 사진&#10;&#10;자동 생성된 설명">
            <a:extLst>
              <a:ext uri="{FF2B5EF4-FFF2-40B4-BE49-F238E27FC236}">
                <a16:creationId xmlns:a16="http://schemas.microsoft.com/office/drawing/2014/main" id="{6F89AFBF-4F25-442F-A41C-8F6C3B894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E0545B40-4F94-4E78-86AF-9A6544140F72}"/>
              </a:ext>
            </a:extLst>
          </p:cNvPr>
          <p:cNvSpPr/>
          <p:nvPr/>
        </p:nvSpPr>
        <p:spPr>
          <a:xfrm>
            <a:off x="224852" y="1439055"/>
            <a:ext cx="11737299" cy="5172645"/>
          </a:xfrm>
          <a:prstGeom prst="rect">
            <a:avLst/>
          </a:prstGeom>
          <a:solidFill>
            <a:schemeClr val="bg1"/>
          </a:solidFill>
          <a:ln w="38100">
            <a:solidFill>
              <a:srgbClr val="B38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86A8BF-EB83-45C8-9EDC-864C2ACB0AB1}"/>
              </a:ext>
            </a:extLst>
          </p:cNvPr>
          <p:cNvSpPr txBox="1"/>
          <p:nvPr/>
        </p:nvSpPr>
        <p:spPr>
          <a:xfrm>
            <a:off x="617794" y="1813811"/>
            <a:ext cx="5786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/>
              <a:t>내용을 입력하세요</a:t>
            </a:r>
            <a:r>
              <a:rPr lang="en-US" altLang="ko-KR"/>
              <a:t>. (</a:t>
            </a:r>
            <a:r>
              <a:rPr lang="ko-KR" altLang="en-US"/>
              <a:t>글꼴</a:t>
            </a:r>
            <a:r>
              <a:rPr lang="en-US" altLang="ko-KR"/>
              <a:t>, </a:t>
            </a:r>
            <a:r>
              <a:rPr lang="ko-KR" altLang="en-US"/>
              <a:t>글자크기 변경 가능합니다</a:t>
            </a:r>
            <a:r>
              <a:rPr lang="en-US" altLang="ko-KR"/>
              <a:t>.)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579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이(가) 표시된 사진&#10;&#10;자동 생성된 설명">
            <a:extLst>
              <a:ext uri="{FF2B5EF4-FFF2-40B4-BE49-F238E27FC236}">
                <a16:creationId xmlns:a16="http://schemas.microsoft.com/office/drawing/2014/main" id="{AAE75B21-0E34-4E8F-9098-3C8102281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6C2BA3C3-9146-474D-810E-7BD4A827C8B0}"/>
              </a:ext>
            </a:extLst>
          </p:cNvPr>
          <p:cNvSpPr/>
          <p:nvPr/>
        </p:nvSpPr>
        <p:spPr>
          <a:xfrm>
            <a:off x="224852" y="1439055"/>
            <a:ext cx="11737299" cy="5172645"/>
          </a:xfrm>
          <a:prstGeom prst="rect">
            <a:avLst/>
          </a:prstGeom>
          <a:solidFill>
            <a:schemeClr val="bg1"/>
          </a:solidFill>
          <a:ln w="38100">
            <a:solidFill>
              <a:srgbClr val="B38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0F50BE-B661-44A1-88C4-181587C385B2}"/>
              </a:ext>
            </a:extLst>
          </p:cNvPr>
          <p:cNvSpPr txBox="1"/>
          <p:nvPr/>
        </p:nvSpPr>
        <p:spPr>
          <a:xfrm>
            <a:off x="617794" y="1813811"/>
            <a:ext cx="5786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/>
              <a:t>내용을 입력하세요</a:t>
            </a:r>
            <a:r>
              <a:rPr lang="en-US" altLang="ko-KR"/>
              <a:t>. (</a:t>
            </a:r>
            <a:r>
              <a:rPr lang="ko-KR" altLang="en-US"/>
              <a:t>글꼴</a:t>
            </a:r>
            <a:r>
              <a:rPr lang="en-US" altLang="ko-KR"/>
              <a:t>, </a:t>
            </a:r>
            <a:r>
              <a:rPr lang="ko-KR" altLang="en-US"/>
              <a:t>글자크기 변경 가능합니다</a:t>
            </a:r>
            <a:r>
              <a:rPr lang="en-US" altLang="ko-KR"/>
              <a:t>.)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9976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이(가) 표시된 사진&#10;&#10;자동 생성된 설명">
            <a:extLst>
              <a:ext uri="{FF2B5EF4-FFF2-40B4-BE49-F238E27FC236}">
                <a16:creationId xmlns:a16="http://schemas.microsoft.com/office/drawing/2014/main" id="{4DB83CEC-10FA-44B6-BEB8-F2141D2CF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6FB55703-0E58-43C4-BF2A-57C6C49D3CDB}"/>
              </a:ext>
            </a:extLst>
          </p:cNvPr>
          <p:cNvSpPr/>
          <p:nvPr/>
        </p:nvSpPr>
        <p:spPr>
          <a:xfrm>
            <a:off x="224852" y="1439055"/>
            <a:ext cx="11737299" cy="5172645"/>
          </a:xfrm>
          <a:prstGeom prst="rect">
            <a:avLst/>
          </a:prstGeom>
          <a:solidFill>
            <a:schemeClr val="bg1"/>
          </a:solidFill>
          <a:ln w="38100">
            <a:solidFill>
              <a:srgbClr val="B38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DEB1F1-9DF4-4ABD-9960-7AF2DB09291E}"/>
              </a:ext>
            </a:extLst>
          </p:cNvPr>
          <p:cNvSpPr txBox="1"/>
          <p:nvPr/>
        </p:nvSpPr>
        <p:spPr>
          <a:xfrm>
            <a:off x="617794" y="1813811"/>
            <a:ext cx="5786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/>
              <a:t>내용을 입력하세요</a:t>
            </a:r>
            <a:r>
              <a:rPr lang="en-US" altLang="ko-KR"/>
              <a:t>. (</a:t>
            </a:r>
            <a:r>
              <a:rPr lang="ko-KR" altLang="en-US"/>
              <a:t>글꼴</a:t>
            </a:r>
            <a:r>
              <a:rPr lang="en-US" altLang="ko-KR"/>
              <a:t>, </a:t>
            </a:r>
            <a:r>
              <a:rPr lang="ko-KR" altLang="en-US"/>
              <a:t>글자크기 변경 가능합니다</a:t>
            </a:r>
            <a:r>
              <a:rPr lang="en-US" altLang="ko-KR"/>
              <a:t>.)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545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이(가) 표시된 사진&#10;&#10;자동 생성된 설명">
            <a:extLst>
              <a:ext uri="{FF2B5EF4-FFF2-40B4-BE49-F238E27FC236}">
                <a16:creationId xmlns:a16="http://schemas.microsoft.com/office/drawing/2014/main" id="{E95CC1D5-A08E-40A4-9569-05C57BF2E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1FA9482A-FF3E-4FF4-B565-2EA2B7479A0B}"/>
              </a:ext>
            </a:extLst>
          </p:cNvPr>
          <p:cNvSpPr/>
          <p:nvPr/>
        </p:nvSpPr>
        <p:spPr>
          <a:xfrm>
            <a:off x="224852" y="1439055"/>
            <a:ext cx="11737299" cy="5172645"/>
          </a:xfrm>
          <a:prstGeom prst="rect">
            <a:avLst/>
          </a:prstGeom>
          <a:solidFill>
            <a:schemeClr val="bg1"/>
          </a:solidFill>
          <a:ln w="38100">
            <a:solidFill>
              <a:srgbClr val="B38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C3957B-9789-4934-ADD6-4B695DDBA81A}"/>
              </a:ext>
            </a:extLst>
          </p:cNvPr>
          <p:cNvSpPr txBox="1"/>
          <p:nvPr/>
        </p:nvSpPr>
        <p:spPr>
          <a:xfrm>
            <a:off x="617794" y="1813811"/>
            <a:ext cx="5786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/>
              <a:t>내용을 입력하세요</a:t>
            </a:r>
            <a:r>
              <a:rPr lang="en-US" altLang="ko-KR"/>
              <a:t>. (</a:t>
            </a:r>
            <a:r>
              <a:rPr lang="ko-KR" altLang="en-US"/>
              <a:t>글꼴</a:t>
            </a:r>
            <a:r>
              <a:rPr lang="en-US" altLang="ko-KR"/>
              <a:t>, </a:t>
            </a:r>
            <a:r>
              <a:rPr lang="ko-KR" altLang="en-US"/>
              <a:t>글자크기 변경 가능합니다</a:t>
            </a:r>
            <a:r>
              <a:rPr lang="en-US" altLang="ko-KR"/>
              <a:t>.)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795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이(가) 표시된 사진&#10;&#10;자동 생성된 설명">
            <a:extLst>
              <a:ext uri="{FF2B5EF4-FFF2-40B4-BE49-F238E27FC236}">
                <a16:creationId xmlns:a16="http://schemas.microsoft.com/office/drawing/2014/main" id="{1E81EA30-A72D-42AD-B0D9-4C8D52726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66DB74F3-29FE-41D5-BDAE-C00AB5BA4D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0" t="19371" r="3822"/>
          <a:stretch/>
        </p:blipFill>
        <p:spPr>
          <a:xfrm>
            <a:off x="465826" y="1328468"/>
            <a:ext cx="11260348" cy="552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998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2C1D91E-35E4-49CD-8511-6C4FA045C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표 5">
            <a:extLst>
              <a:ext uri="{FF2B5EF4-FFF2-40B4-BE49-F238E27FC236}">
                <a16:creationId xmlns:a16="http://schemas.microsoft.com/office/drawing/2014/main" id="{CB951970-62D2-48AA-8C29-3C1EF807C7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43870"/>
              </p:ext>
            </p:extLst>
          </p:nvPr>
        </p:nvGraphicFramePr>
        <p:xfrm>
          <a:off x="370796" y="2467825"/>
          <a:ext cx="11450408" cy="28567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29861">
                  <a:extLst>
                    <a:ext uri="{9D8B030D-6E8A-4147-A177-3AD203B41FA5}">
                      <a16:colId xmlns:a16="http://schemas.microsoft.com/office/drawing/2014/main" val="201467862"/>
                    </a:ext>
                  </a:extLst>
                </a:gridCol>
                <a:gridCol w="1120547">
                  <a:extLst>
                    <a:ext uri="{9D8B030D-6E8A-4147-A177-3AD203B41FA5}">
                      <a16:colId xmlns:a16="http://schemas.microsoft.com/office/drawing/2014/main" val="3047575564"/>
                    </a:ext>
                  </a:extLst>
                </a:gridCol>
              </a:tblGrid>
              <a:tr h="37949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오리엔테이션</a:t>
                      </a:r>
                      <a:r>
                        <a:rPr lang="en-US" altLang="ko-KR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(2</a:t>
                      </a:r>
                      <a:r>
                        <a:rPr lang="ko-KR" altLang="en-US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월 </a:t>
                      </a:r>
                      <a:r>
                        <a:rPr lang="en-US" altLang="ko-KR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20</a:t>
                      </a:r>
                      <a:r>
                        <a:rPr lang="ko-KR" altLang="en-US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일</a:t>
                      </a:r>
                      <a:r>
                        <a:rPr lang="en-US" altLang="ko-KR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)</a:t>
                      </a:r>
                      <a:r>
                        <a:rPr lang="en-US" altLang="ko-KR" sz="1900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 </a:t>
                      </a:r>
                      <a:r>
                        <a:rPr lang="ko-KR" altLang="en-US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은 반드시 참여해야 합니다</a:t>
                      </a:r>
                      <a:r>
                        <a:rPr lang="en-US" altLang="ko-KR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. </a:t>
                      </a:r>
                      <a:r>
                        <a:rPr lang="ko-KR" altLang="en-US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참여 가능하십니까</a:t>
                      </a:r>
                      <a:r>
                        <a:rPr lang="en-US" altLang="ko-KR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?</a:t>
                      </a:r>
                      <a:endParaRPr lang="ko-KR" altLang="en-US" sz="190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marL="90041" marR="90041" marT="45021" marB="4502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 marL="90041" marR="90041" marT="45021" marB="4502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1146994"/>
                  </a:ext>
                </a:extLst>
              </a:tr>
              <a:tr h="37949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매주 </a:t>
                      </a:r>
                      <a:r>
                        <a:rPr lang="ko-KR" altLang="en-US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토요일 오후 </a:t>
                      </a:r>
                      <a:r>
                        <a:rPr lang="en-US" altLang="ko-KR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1</a:t>
                      </a:r>
                      <a:r>
                        <a:rPr lang="ko-KR" altLang="en-US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시부터 </a:t>
                      </a:r>
                      <a:r>
                        <a:rPr lang="en-US" altLang="ko-KR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24</a:t>
                      </a:r>
                      <a:r>
                        <a:rPr lang="ko-KR" altLang="en-US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주</a:t>
                      </a:r>
                      <a:r>
                        <a:rPr lang="ko-KR" altLang="en-US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 동안 수업이 진행됩니다</a:t>
                      </a:r>
                      <a:r>
                        <a:rPr lang="en-US" altLang="ko-KR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. </a:t>
                      </a:r>
                      <a:r>
                        <a:rPr lang="ko-KR" altLang="en-US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성실하게 출석할 수 있습니까</a:t>
                      </a:r>
                      <a:r>
                        <a:rPr lang="en-US" altLang="ko-KR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?</a:t>
                      </a:r>
                      <a:endParaRPr lang="ko-KR" altLang="en-US" sz="190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marL="90041" marR="90041" marT="45021" marB="4502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 marL="90041" marR="90041" marT="45021" marB="4502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038912"/>
                  </a:ext>
                </a:extLst>
              </a:tr>
              <a:tr h="37949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피티스타 네이버 카페</a:t>
                      </a:r>
                      <a:r>
                        <a:rPr lang="ko-KR" altLang="en-US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에 가입하셨습니까</a:t>
                      </a:r>
                      <a:r>
                        <a:rPr lang="en-US" altLang="ko-KR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?</a:t>
                      </a:r>
                      <a:endParaRPr lang="ko-KR" altLang="en-US" sz="190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marL="90041" marR="90041" marT="45021" marB="4502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 marL="90041" marR="90041" marT="45021" marB="4502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3129979"/>
                  </a:ext>
                </a:extLst>
              </a:tr>
              <a:tr h="37949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피티스타의 핵심 모토 </a:t>
                      </a:r>
                      <a:r>
                        <a:rPr lang="en-US" altLang="ko-KR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3</a:t>
                      </a:r>
                      <a:r>
                        <a:rPr lang="ko-KR" altLang="en-US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가지</a:t>
                      </a:r>
                      <a:r>
                        <a:rPr lang="ko-KR" altLang="en-US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에 대해 생각해보셨습니까</a:t>
                      </a:r>
                      <a:r>
                        <a:rPr lang="en-US" altLang="ko-KR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?</a:t>
                      </a:r>
                      <a:endParaRPr lang="ko-KR" altLang="en-US" sz="190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marL="90041" marR="90041" marT="45021" marB="4502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 marL="90041" marR="90041" marT="45021" marB="4502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367582"/>
                  </a:ext>
                </a:extLst>
              </a:tr>
              <a:tr h="94543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1</a:t>
                      </a:r>
                      <a:r>
                        <a:rPr lang="ko-KR" altLang="en-US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차 서류 합격자들은 </a:t>
                      </a:r>
                      <a:r>
                        <a:rPr lang="en-US" altLang="ko-KR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2</a:t>
                      </a:r>
                      <a:r>
                        <a:rPr lang="ko-KR" altLang="en-US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월 </a:t>
                      </a:r>
                      <a:r>
                        <a:rPr lang="en-US" altLang="ko-KR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6</a:t>
                      </a:r>
                      <a:r>
                        <a:rPr lang="ko-KR" altLang="en-US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일</a:t>
                      </a:r>
                      <a:r>
                        <a:rPr lang="en-US" altLang="ko-KR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2</a:t>
                      </a:r>
                      <a:r>
                        <a:rPr lang="ko-KR" altLang="en-US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월 </a:t>
                      </a:r>
                      <a:r>
                        <a:rPr lang="en-US" altLang="ko-KR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7</a:t>
                      </a:r>
                      <a:r>
                        <a:rPr lang="ko-KR" altLang="en-US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일</a:t>
                      </a:r>
                      <a:r>
                        <a:rPr lang="ko-KR" altLang="en-US" sz="1900" b="0">
                          <a:solidFill>
                            <a:schemeClr val="tx1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에</a:t>
                      </a:r>
                      <a:r>
                        <a:rPr lang="ko-KR" altLang="en-US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 </a:t>
                      </a:r>
                      <a:r>
                        <a:rPr lang="ko-KR" altLang="en-US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면접이 진행됩니다</a:t>
                      </a:r>
                      <a:r>
                        <a:rPr lang="en-US" altLang="ko-KR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.</a:t>
                      </a:r>
                    </a:p>
                    <a:p>
                      <a:pPr latinLnBrk="1"/>
                      <a:r>
                        <a:rPr lang="ko-KR" altLang="en-US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면접시간은 상황에 따라 임의로 배정될 수 있으며</a:t>
                      </a:r>
                      <a:r>
                        <a:rPr lang="en-US" altLang="ko-KR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, </a:t>
                      </a:r>
                    </a:p>
                    <a:p>
                      <a:pPr latinLnBrk="1"/>
                      <a:r>
                        <a:rPr lang="ko-KR" altLang="en-US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면접에 참석하지 않을 시 자동으로 합격에서 제외됩니다</a:t>
                      </a:r>
                      <a:r>
                        <a:rPr lang="en-US" altLang="ko-KR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.</a:t>
                      </a:r>
                      <a:endParaRPr lang="ko-KR" altLang="en-US" sz="190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marL="90041" marR="90041" marT="45021" marB="4502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 marL="90041" marR="90041" marT="45021" marB="4502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245799"/>
                  </a:ext>
                </a:extLst>
              </a:tr>
              <a:tr h="37949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피티스타 동아리 </a:t>
                      </a:r>
                      <a:r>
                        <a:rPr lang="ko-KR" altLang="en-US" sz="1900" b="1">
                          <a:solidFill>
                            <a:srgbClr val="AE636B"/>
                          </a:solidFill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활동비</a:t>
                      </a:r>
                      <a:r>
                        <a:rPr lang="ko-KR" altLang="en-US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를 확인하셨습니까</a:t>
                      </a:r>
                      <a:r>
                        <a:rPr lang="en-US" altLang="ko-KR" sz="1900">
                          <a:latin typeface="나눔스퀘어_ac" panose="020B0600000101010101" pitchFamily="50" charset="-127"/>
                          <a:ea typeface="나눔스퀘어_ac" panose="020B0600000101010101" pitchFamily="50" charset="-127"/>
                        </a:rPr>
                        <a:t>?</a:t>
                      </a:r>
                      <a:endParaRPr lang="ko-KR" altLang="en-US" sz="1900">
                        <a:latin typeface="나눔스퀘어_ac" panose="020B0600000101010101" pitchFamily="50" charset="-127"/>
                        <a:ea typeface="나눔스퀘어_ac" panose="020B0600000101010101" pitchFamily="50" charset="-127"/>
                      </a:endParaRPr>
                    </a:p>
                  </a:txBody>
                  <a:tcPr marL="90041" marR="90041" marT="45021" marB="4502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 marL="90041" marR="90041" marT="45021" marB="4502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529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1807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텍스트, 테이블이(가) 표시된 사진&#10;&#10;자동 생성된 설명">
            <a:extLst>
              <a:ext uri="{FF2B5EF4-FFF2-40B4-BE49-F238E27FC236}">
                <a16:creationId xmlns:a16="http://schemas.microsoft.com/office/drawing/2014/main" id="{97509A84-E018-4C67-89B1-885510A13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B12C74E8-81C6-42E2-8898-98E539FE5676}"/>
              </a:ext>
            </a:extLst>
          </p:cNvPr>
          <p:cNvGrpSpPr/>
          <p:nvPr/>
        </p:nvGrpSpPr>
        <p:grpSpPr>
          <a:xfrm>
            <a:off x="2362199" y="4259708"/>
            <a:ext cx="7467602" cy="761997"/>
            <a:chOff x="2161083" y="4259708"/>
            <a:chExt cx="7467602" cy="761997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DC16558B-0151-4CE4-AD3D-3D3BA6F55E7C}"/>
                </a:ext>
              </a:extLst>
            </p:cNvPr>
            <p:cNvSpPr/>
            <p:nvPr/>
          </p:nvSpPr>
          <p:spPr>
            <a:xfrm>
              <a:off x="2161083" y="4259708"/>
              <a:ext cx="7467602" cy="761997"/>
            </a:xfrm>
            <a:prstGeom prst="rect">
              <a:avLst/>
            </a:prstGeom>
            <a:solidFill>
              <a:srgbClr val="FEF9F4"/>
            </a:solidFill>
            <a:ln w="28575">
              <a:solidFill>
                <a:srgbClr val="B386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B2224A0-9FD0-4DA2-9ABE-A8AF0B0DE3C8}"/>
                </a:ext>
              </a:extLst>
            </p:cNvPr>
            <p:cNvSpPr txBox="1"/>
            <p:nvPr/>
          </p:nvSpPr>
          <p:spPr>
            <a:xfrm>
              <a:off x="2578038" y="4425263"/>
              <a:ext cx="6633693" cy="430887"/>
            </a:xfrm>
            <a:prstGeom prst="rect">
              <a:avLst/>
            </a:prstGeom>
            <a:solidFill>
              <a:srgbClr val="FEF9F4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220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Ex) 2/6 13:00~14:00, 2/7 16:00~18:00 </a:t>
              </a:r>
              <a:r>
                <a:rPr lang="ko-KR" altLang="en-US" sz="2200"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면접 불가능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287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테이블이(가) 표시된 사진&#10;&#10;자동 생성된 설명">
            <a:extLst>
              <a:ext uri="{FF2B5EF4-FFF2-40B4-BE49-F238E27FC236}">
                <a16:creationId xmlns:a16="http://schemas.microsoft.com/office/drawing/2014/main" id="{98A8180B-66BF-4CDF-A717-29B77D2FD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B124B6E8-A4FC-4A44-A8B4-3787E97E90C3}"/>
              </a:ext>
            </a:extLst>
          </p:cNvPr>
          <p:cNvGrpSpPr/>
          <p:nvPr/>
        </p:nvGrpSpPr>
        <p:grpSpPr>
          <a:xfrm>
            <a:off x="714021" y="6127939"/>
            <a:ext cx="10481885" cy="563457"/>
            <a:chOff x="714021" y="6075274"/>
            <a:chExt cx="10481885" cy="563457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09A97FEC-D270-44F9-A877-9499DD8B327C}"/>
                </a:ext>
              </a:extLst>
            </p:cNvPr>
            <p:cNvSpPr/>
            <p:nvPr/>
          </p:nvSpPr>
          <p:spPr>
            <a:xfrm>
              <a:off x="714021" y="6075274"/>
              <a:ext cx="10481885" cy="563457"/>
            </a:xfrm>
            <a:prstGeom prst="rect">
              <a:avLst/>
            </a:prstGeom>
            <a:solidFill>
              <a:srgbClr val="FEF9F4"/>
            </a:solidFill>
            <a:ln w="28575">
              <a:solidFill>
                <a:srgbClr val="B386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FFC3F66-5B82-4D4F-97E1-9BD811889751}"/>
                </a:ext>
              </a:extLst>
            </p:cNvPr>
            <p:cNvSpPr txBox="1"/>
            <p:nvPr/>
          </p:nvSpPr>
          <p:spPr>
            <a:xfrm>
              <a:off x="996094" y="6105149"/>
              <a:ext cx="460200" cy="461665"/>
            </a:xfrm>
            <a:prstGeom prst="rect">
              <a:avLst/>
            </a:prstGeom>
            <a:solidFill>
              <a:srgbClr val="FEF9F4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24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A.</a:t>
              </a:r>
              <a:endParaRPr lang="ko-KR" altLang="en-US" sz="2400"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90C58A4-A2A6-4E0D-BE8E-21F096F3ECEE}"/>
              </a:ext>
            </a:extLst>
          </p:cNvPr>
          <p:cNvSpPr txBox="1"/>
          <p:nvPr/>
        </p:nvSpPr>
        <p:spPr>
          <a:xfrm>
            <a:off x="996094" y="4642292"/>
            <a:ext cx="46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A.</a:t>
            </a:r>
            <a:endParaRPr lang="ko-KR" altLang="en-US" sz="240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BE134215-B8F3-4FAB-932E-60F59AC0A544}"/>
              </a:ext>
            </a:extLst>
          </p:cNvPr>
          <p:cNvGrpSpPr/>
          <p:nvPr/>
        </p:nvGrpSpPr>
        <p:grpSpPr>
          <a:xfrm>
            <a:off x="714021" y="4609362"/>
            <a:ext cx="10481885" cy="563457"/>
            <a:chOff x="714021" y="4559481"/>
            <a:chExt cx="10481885" cy="563457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404B6C2-ACFF-407C-B95B-5ABF2EA643DC}"/>
                </a:ext>
              </a:extLst>
            </p:cNvPr>
            <p:cNvSpPr/>
            <p:nvPr/>
          </p:nvSpPr>
          <p:spPr>
            <a:xfrm>
              <a:off x="714021" y="4559481"/>
              <a:ext cx="10481885" cy="563457"/>
            </a:xfrm>
            <a:prstGeom prst="rect">
              <a:avLst/>
            </a:prstGeom>
            <a:solidFill>
              <a:srgbClr val="FEF9F4"/>
            </a:solidFill>
            <a:ln w="28575">
              <a:solidFill>
                <a:srgbClr val="B386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DBD0716-1081-4EE8-8049-AB6115AEA629}"/>
                </a:ext>
              </a:extLst>
            </p:cNvPr>
            <p:cNvSpPr txBox="1"/>
            <p:nvPr/>
          </p:nvSpPr>
          <p:spPr>
            <a:xfrm>
              <a:off x="996094" y="4592411"/>
              <a:ext cx="460200" cy="461665"/>
            </a:xfrm>
            <a:prstGeom prst="rect">
              <a:avLst/>
            </a:prstGeom>
            <a:solidFill>
              <a:srgbClr val="FEF9F4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24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A.</a:t>
              </a:r>
              <a:endParaRPr lang="ko-KR" altLang="en-US" sz="2400"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7132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id="{ED106F85-A43D-4778-B264-1B20B5F45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02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203</Words>
  <Application>Microsoft Office PowerPoint</Application>
  <PresentationFormat>와이드스크린</PresentationFormat>
  <Paragraphs>32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9" baseType="lpstr">
      <vt:lpstr>Arial</vt:lpstr>
      <vt:lpstr>나눔스퀘어 Bold</vt:lpstr>
      <vt:lpstr>나눔스퀘어_ac</vt:lpstr>
      <vt:lpstr>나눔스퀘어_ac Bold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 예주</dc:creator>
  <cp:lastModifiedBy>정 예주</cp:lastModifiedBy>
  <cp:revision>5</cp:revision>
  <dcterms:created xsi:type="dcterms:W3CDTF">2021-01-04T13:06:17Z</dcterms:created>
  <dcterms:modified xsi:type="dcterms:W3CDTF">2021-01-04T13:48:54Z</dcterms:modified>
</cp:coreProperties>
</file>