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82" r:id="rId1"/>
  </p:sldMasterIdLst>
  <p:notesMasterIdLst>
    <p:notesMasterId r:id="rId18"/>
  </p:notesMasterIdLst>
  <p:sldIdLst>
    <p:sldId id="260" r:id="rId2"/>
    <p:sldId id="258" r:id="rId3"/>
    <p:sldId id="261" r:id="rId4"/>
    <p:sldId id="279" r:id="rId5"/>
    <p:sldId id="259" r:id="rId6"/>
    <p:sldId id="262" r:id="rId7"/>
    <p:sldId id="268" r:id="rId8"/>
    <p:sldId id="263" r:id="rId9"/>
    <p:sldId id="280" r:id="rId10"/>
    <p:sldId id="281" r:id="rId11"/>
    <p:sldId id="269" r:id="rId12"/>
    <p:sldId id="270" r:id="rId13"/>
    <p:sldId id="282" r:id="rId14"/>
    <p:sldId id="273" r:id="rId15"/>
    <p:sldId id="283" r:id="rId16"/>
    <p:sldId id="27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3DDE8"/>
    <a:srgbClr val="FEF2B5"/>
    <a:srgbClr val="93DAE8"/>
    <a:srgbClr val="FEF3B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9"/>
    <p:restoredTop sz="92317" autoAdjust="0"/>
  </p:normalViewPr>
  <p:slideViewPr>
    <p:cSldViewPr snapToGrid="0" snapToObjects="1">
      <p:cViewPr varScale="1">
        <p:scale>
          <a:sx n="106" d="100"/>
          <a:sy n="106" d="100"/>
        </p:scale>
        <p:origin x="930" y="108"/>
      </p:cViewPr>
      <p:guideLst>
        <p:guide orient="horz" pos="2157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E546B-94EC-479C-B656-1117ADE2C12E}" type="datetimeFigureOut">
              <a:rPr lang="ko-KR" altLang="en-US" smtClean="0"/>
              <a:t>2021-09-10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406AC-17C4-48AB-991C-CC8D514AE8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799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s.naver.com/entry.naver?cid=43667&amp;docId=5138665&amp;categoryId=43667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406AC-17C4-48AB-991C-CC8D514AE81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847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학교 주변을 돌며 건강과 환경에 동시에 도움을 주는 </a:t>
            </a:r>
            <a:r>
              <a:rPr lang="ko-KR" altLang="en-US" dirty="0" err="1"/>
              <a:t>플로깅</a:t>
            </a:r>
            <a:r>
              <a:rPr lang="ko-KR" altLang="en-US" dirty="0"/>
              <a:t> 활동을 해 봅시다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위험한 위치에 있는 쓰레기는 무리해서 줍지 않도록 하며</a:t>
            </a:r>
            <a:r>
              <a:rPr lang="en-US" altLang="ko-KR" dirty="0"/>
              <a:t>, </a:t>
            </a:r>
            <a:r>
              <a:rPr lang="ko-KR" altLang="en-US" dirty="0"/>
              <a:t>자신의 체력 수준에 맞게 활동에 참여합니다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406AC-17C4-48AB-991C-CC8D514AE8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92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근육을 이완시키고 신체 회복을 촉진하기 위해 정리운동을 해봅시다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406AC-17C4-48AB-991C-CC8D514AE8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25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오늘 수업을 통해 배우고 느낀 점을 이야기해 봅시다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406AC-17C4-48AB-991C-CC8D514AE8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238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우리가 함께 </a:t>
            </a:r>
            <a:r>
              <a:rPr lang="en-US" altLang="ko-KR" dirty="0"/>
              <a:t>GREEN </a:t>
            </a:r>
            <a:r>
              <a:rPr lang="ko-KR" altLang="en-US" dirty="0"/>
              <a:t>세상 프로젝트에서 진행하게 될 선택활동을 안내합니다</a:t>
            </a:r>
            <a:r>
              <a:rPr lang="en-US" altLang="ko-KR" dirty="0"/>
              <a:t>. </a:t>
            </a:r>
            <a:r>
              <a:rPr lang="ko-KR" altLang="en-US" dirty="0"/>
              <a:t>선택활동은 총 </a:t>
            </a:r>
            <a:r>
              <a:rPr lang="en-US" altLang="ko-KR" dirty="0"/>
              <a:t>3</a:t>
            </a:r>
            <a:r>
              <a:rPr lang="ko-KR" altLang="en-US" dirty="0"/>
              <a:t>가지이며</a:t>
            </a:r>
            <a:r>
              <a:rPr lang="en-US" altLang="ko-KR" dirty="0"/>
              <a:t>, </a:t>
            </a:r>
            <a:r>
              <a:rPr lang="ko-KR" altLang="en-US" dirty="0"/>
              <a:t>원하는 활동 </a:t>
            </a:r>
            <a:r>
              <a:rPr lang="en-US" altLang="ko-KR" dirty="0"/>
              <a:t>1</a:t>
            </a:r>
            <a:r>
              <a:rPr lang="ko-KR" altLang="en-US" dirty="0"/>
              <a:t>가지 이상에 참여하고 마지막 </a:t>
            </a:r>
            <a:r>
              <a:rPr lang="en-US" altLang="ko-KR" dirty="0"/>
              <a:t>10</a:t>
            </a:r>
            <a:r>
              <a:rPr lang="ko-KR" altLang="en-US" dirty="0"/>
              <a:t>차시 때 결과물을 발표하면 되겠습니다</a:t>
            </a:r>
            <a:r>
              <a:rPr lang="en-US" altLang="ko-KR" dirty="0"/>
              <a:t>. </a:t>
            </a:r>
            <a:r>
              <a:rPr lang="ko-KR" altLang="en-US" dirty="0"/>
              <a:t>첫 번째 선택 활동을 오늘 소개하겠습니다</a:t>
            </a:r>
            <a:r>
              <a:rPr lang="en-US" altLang="ko-KR" dirty="0"/>
              <a:t>. </a:t>
            </a:r>
            <a:r>
              <a:rPr lang="ko-KR" altLang="en-US" dirty="0"/>
              <a:t>학교 밖 </a:t>
            </a:r>
            <a:r>
              <a:rPr lang="ko-KR" altLang="en-US" dirty="0" err="1"/>
              <a:t>플로깅</a:t>
            </a:r>
            <a:r>
              <a:rPr lang="ko-KR" altLang="en-US" dirty="0"/>
              <a:t> 활동 계획을 세우고 스스로 실천해보는 활동입니다</a:t>
            </a:r>
            <a:r>
              <a:rPr lang="en-US" altLang="ko-KR" dirty="0"/>
              <a:t>. </a:t>
            </a:r>
            <a:r>
              <a:rPr lang="ko-KR" altLang="en-US" dirty="0"/>
              <a:t>가족 또는 친구와 함께 활동에 참여해봐도 좋습니다</a:t>
            </a:r>
            <a:r>
              <a:rPr lang="en-US" altLang="ko-KR" dirty="0"/>
              <a:t>. </a:t>
            </a:r>
            <a:r>
              <a:rPr lang="ko-KR" altLang="en-US" dirty="0"/>
              <a:t>활동 결과물은 활동지에 정리해도 좋고</a:t>
            </a:r>
            <a:r>
              <a:rPr lang="en-US" altLang="ko-KR" dirty="0"/>
              <a:t>, </a:t>
            </a:r>
            <a:r>
              <a:rPr lang="ko-KR" altLang="en-US" dirty="0"/>
              <a:t>이외에 영상</a:t>
            </a:r>
            <a:r>
              <a:rPr lang="en-US" altLang="ko-KR" dirty="0"/>
              <a:t>, </a:t>
            </a:r>
            <a:r>
              <a:rPr lang="ko-KR" altLang="en-US" dirty="0"/>
              <a:t>사진</a:t>
            </a:r>
            <a:r>
              <a:rPr lang="en-US" altLang="ko-KR" dirty="0"/>
              <a:t>, </a:t>
            </a:r>
            <a:r>
              <a:rPr lang="ko-KR" altLang="en-US" dirty="0"/>
              <a:t>글</a:t>
            </a:r>
            <a:r>
              <a:rPr lang="en-US" altLang="ko-KR" dirty="0"/>
              <a:t>, </a:t>
            </a:r>
            <a:r>
              <a:rPr lang="ko-KR" altLang="en-US" dirty="0"/>
              <a:t>포스터</a:t>
            </a:r>
            <a:r>
              <a:rPr lang="en-US" altLang="ko-KR" dirty="0"/>
              <a:t>, PPT</a:t>
            </a:r>
            <a:r>
              <a:rPr lang="ko-KR" altLang="en-US" dirty="0"/>
              <a:t> 등 다양한 방법을 활용해 정리해도 좋습니다</a:t>
            </a:r>
            <a:r>
              <a:rPr lang="en-US" altLang="ko-KR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406AC-17C4-48AB-991C-CC8D514AE8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05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406AC-17C4-48AB-991C-CC8D514AE81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66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사진을 보고 지난 시간에 배운 내용을 떠올려 봅시다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406AC-17C4-48AB-991C-CC8D514AE81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61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근육이 놀라거나 다치지 않도록 준비운동을 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406AC-17C4-48AB-991C-CC8D514AE81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324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오늘은 실외 공간에서 환경과 관련해 어떤 활동을 진행할지 예상해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406AC-17C4-48AB-991C-CC8D514AE8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67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406AC-17C4-48AB-991C-CC8D514AE81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11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(</a:t>
            </a:r>
            <a:r>
              <a:rPr lang="ko-KR" altLang="en-US" dirty="0"/>
              <a:t>의미 출처</a:t>
            </a:r>
            <a:r>
              <a:rPr lang="en-US" altLang="ko-KR" dirty="0"/>
              <a:t>: </a:t>
            </a:r>
            <a:r>
              <a:rPr lang="ko-KR" altLang="en-US" dirty="0"/>
              <a:t>네이버 지식백과 </a:t>
            </a:r>
            <a:r>
              <a:rPr lang="en-US" altLang="ko-KR" dirty="0"/>
              <a:t>– </a:t>
            </a:r>
            <a:r>
              <a:rPr lang="ko-KR" altLang="en-US" dirty="0"/>
              <a:t>시사상식사전</a:t>
            </a:r>
            <a:r>
              <a:rPr lang="en-US" altLang="ko-KR" dirty="0"/>
              <a:t>(</a:t>
            </a:r>
            <a:r>
              <a:rPr lang="en-US" altLang="ko-KR" dirty="0" err="1"/>
              <a:t>pmg</a:t>
            </a:r>
            <a:r>
              <a:rPr lang="ko-KR" altLang="en-US" dirty="0"/>
              <a:t> 지식엔진연구소</a:t>
            </a:r>
            <a:r>
              <a:rPr lang="en-US" altLang="ko-KR" dirty="0"/>
              <a:t>) 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https://terms.naver.com/entry.naver?cid=43667&amp;docId=5138665&amp;categoryId=43667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406AC-17C4-48AB-991C-CC8D514AE8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91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/>
              <a:t>플로깅은</a:t>
            </a:r>
            <a:r>
              <a:rPr lang="ko-KR" altLang="en-US" dirty="0"/>
              <a:t> 우리에게 어떤 도움을 주는지 생각해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406AC-17C4-48AB-991C-CC8D514AE8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49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/>
              <a:t>플로깅은</a:t>
            </a:r>
            <a:r>
              <a:rPr lang="ko-KR" altLang="en-US" dirty="0"/>
              <a:t> 쓰레기를 줍는 과정에서 근력 및 근지구력</a:t>
            </a:r>
            <a:r>
              <a:rPr lang="en-US" altLang="ko-KR" dirty="0"/>
              <a:t>, </a:t>
            </a:r>
            <a:r>
              <a:rPr lang="ko-KR" altLang="en-US" dirty="0"/>
              <a:t>조깅 과정에서 심폐지구력 향상에 도움이 됩니다</a:t>
            </a:r>
            <a:r>
              <a:rPr lang="en-US" altLang="ko-KR" dirty="0"/>
              <a:t>. </a:t>
            </a:r>
            <a:r>
              <a:rPr lang="ko-KR" altLang="en-US" dirty="0"/>
              <a:t>그래서 단순한 조깅보다 칼로리 소비를 더 많이 할 수 있습니다</a:t>
            </a:r>
            <a:r>
              <a:rPr lang="en-US" altLang="ko-KR" dirty="0"/>
              <a:t>. </a:t>
            </a:r>
            <a:r>
              <a:rPr lang="ko-KR" altLang="en-US" dirty="0"/>
              <a:t>또</a:t>
            </a:r>
            <a:r>
              <a:rPr lang="en-US" altLang="ko-KR" dirty="0"/>
              <a:t>, </a:t>
            </a:r>
            <a:r>
              <a:rPr lang="ko-KR" altLang="en-US" dirty="0"/>
              <a:t>쓰레기를 주우며 환경보호에 기여할 수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406AC-17C4-48AB-991C-CC8D514AE81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46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406AC-17C4-48AB-991C-CC8D514AE81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287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40A130E-E3B8-4EBE-931F-81B26B8448AA}" type="datetime1">
              <a:rPr lang="ko-KR" altLang="en-US"/>
              <a:pPr lvl="0">
                <a:defRPr/>
              </a:pPr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2021-09-10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</a:defRPr>
            </a:lvl1pPr>
          </a:lstStyle>
          <a:p>
            <a:pPr lvl="0"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</a:defRPr>
            </a:lvl1pPr>
            <a:lvl2pPr>
              <a:defRPr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</a:defRPr>
            </a:lvl2pPr>
            <a:lvl3pPr>
              <a:defRPr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</a:defRPr>
            </a:lvl3pPr>
            <a:lvl4pPr>
              <a:defRPr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</a:defRPr>
            </a:lvl4pPr>
            <a:lvl5pPr>
              <a:defRPr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</a:defRPr>
            </a:lvl5pPr>
          </a:lstStyle>
          <a:p>
            <a:pPr lvl="0">
              <a:defRPr/>
            </a:pPr>
            <a:r>
              <a:rPr lang="ko-KR" altLang="en-US" dirty="0"/>
              <a:t>마스터 텍스트 스타일을 편집합니다</a:t>
            </a:r>
          </a:p>
          <a:p>
            <a:pPr lvl="1">
              <a:defRPr/>
            </a:pPr>
            <a:r>
              <a:rPr lang="ko-KR" altLang="en-US" dirty="0"/>
              <a:t>둘째 수준</a:t>
            </a:r>
          </a:p>
          <a:p>
            <a:pPr lvl="2">
              <a:defRPr/>
            </a:pPr>
            <a:r>
              <a:rPr lang="ko-KR" altLang="en-US" dirty="0"/>
              <a:t>셋째 수준</a:t>
            </a:r>
          </a:p>
          <a:p>
            <a:pPr lvl="3">
              <a:defRPr/>
            </a:pPr>
            <a:r>
              <a:rPr lang="ko-KR" altLang="en-US" dirty="0"/>
              <a:t>넷째 수준</a:t>
            </a:r>
          </a:p>
          <a:p>
            <a:pPr lvl="4">
              <a:defRPr/>
            </a:pPr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4953836A-82A3-4C8B-9D31-CD724F3673ED}" type="datetime1">
              <a:rPr lang="ko-KR" altLang="en-US"/>
              <a:pPr lvl="0">
                <a:defRPr/>
              </a:pPr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2EBAF6-36D0-4DD8-B695-D4C1B37E35D6}" type="datetime1">
              <a:rPr lang="ko-KR" altLang="en-US"/>
              <a:pPr lvl="0">
                <a:defRPr/>
              </a:pPr>
              <a:t>2021-09-10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2개" type="twoObj" preserve="1">
  <p:cSld name="내용 2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27A1F4E-0809-4239-8034-C38E431DAF92}" type="datetime1">
              <a:rPr lang="ko-KR" altLang="en-US"/>
              <a:pPr lvl="0">
                <a:defRPr/>
              </a:pPr>
              <a:t>2021-09-10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2021-09-10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내용 4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2021-09-10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2021-09-10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한컴오피스"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D422D86A-5F52-4165-8473-F1B836277586}" type="datetime1">
              <a:rPr lang="ko-KR" altLang="en-US"/>
              <a:pPr lvl="0">
                <a:defRPr/>
              </a:pPr>
              <a:t>2021-09-10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95791" y="0"/>
            <a:ext cx="248074" cy="360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</p:sldLayoutIdLst>
  <p:transition/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51C4C9-2DE4-486B-BDA4-69EB94B9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6000" dirty="0">
                <a:ln w="28575"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우리가 함께 </a:t>
            </a:r>
            <a:r>
              <a:rPr lang="en-US" altLang="ko-KR" sz="6000" dirty="0">
                <a:ln w="28575"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GREEN </a:t>
            </a:r>
            <a:r>
              <a:rPr lang="ko-KR" altLang="en-US" sz="6000" dirty="0">
                <a:ln w="28575"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세상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C620BC-1067-4DF1-B9B5-AB371D8D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953803"/>
            <a:ext cx="10972798" cy="4525963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ko-KR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5</a:t>
            </a:r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학년 </a:t>
            </a:r>
            <a:r>
              <a:rPr lang="en-US" altLang="ko-KR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</a:t>
            </a:r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학기 체육</a:t>
            </a:r>
            <a:endParaRPr lang="en-US" altLang="ko-KR" sz="4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>
              <a:buNone/>
              <a:defRPr/>
            </a:pPr>
            <a:r>
              <a:rPr lang="en-US" altLang="ko-KR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1. </a:t>
            </a:r>
            <a:r>
              <a:rPr lang="ko-KR" altLang="en-US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건강</a:t>
            </a:r>
            <a:r>
              <a:rPr lang="en-US" altLang="ko-KR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성장과 건강체력</a:t>
            </a:r>
            <a:r>
              <a:rPr lang="en-US" altLang="ko-KR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)</a:t>
            </a:r>
            <a:endParaRPr lang="en-US" altLang="ko-KR" sz="48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endParaRPr lang="en-US" altLang="ko-K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  </a:t>
            </a:r>
            <a:r>
              <a:rPr lang="ko-KR" altLang="en-US" sz="4000" b="1" dirty="0">
                <a:solidFill>
                  <a:schemeClr val="accent1"/>
                </a:solidFill>
                <a:latin typeface="+mn-ea"/>
                <a:ea typeface="+mn-ea"/>
              </a:rPr>
              <a:t>건강과 환경</a:t>
            </a:r>
            <a:r>
              <a:rPr lang="en-US" altLang="ko-KR" sz="4000" b="1" dirty="0">
                <a:solidFill>
                  <a:schemeClr val="accent1"/>
                </a:solidFill>
                <a:latin typeface="+mn-ea"/>
                <a:ea typeface="+mn-ea"/>
              </a:rPr>
              <a:t>, </a:t>
            </a:r>
            <a:r>
              <a:rPr lang="ko-KR" altLang="en-US" sz="4000" b="1" dirty="0">
                <a:solidFill>
                  <a:schemeClr val="accent1"/>
                </a:solidFill>
                <a:latin typeface="+mn-ea"/>
                <a:ea typeface="+mn-ea"/>
              </a:rPr>
              <a:t>두 마리 토끼를</a:t>
            </a:r>
            <a:endParaRPr lang="en-US" altLang="ko-KR" sz="4000" b="1" dirty="0">
              <a:solidFill>
                <a:schemeClr val="accent1"/>
              </a:solidFill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4000" b="1" dirty="0">
                <a:solidFill>
                  <a:schemeClr val="accent1"/>
                </a:solidFill>
                <a:latin typeface="+mn-ea"/>
                <a:ea typeface="+mn-ea"/>
              </a:rPr>
              <a:t>동시에 잡는 </a:t>
            </a:r>
            <a:r>
              <a:rPr lang="ko-KR" altLang="en-US" sz="4000" b="1" dirty="0" err="1">
                <a:solidFill>
                  <a:schemeClr val="accent1"/>
                </a:solidFill>
                <a:latin typeface="+mn-ea"/>
                <a:ea typeface="+mn-ea"/>
              </a:rPr>
              <a:t>플로깅</a:t>
            </a:r>
            <a:r>
              <a:rPr lang="en-US" altLang="ko-KR" sz="4000" b="1" dirty="0">
                <a:solidFill>
                  <a:schemeClr val="accent1"/>
                </a:solidFill>
                <a:latin typeface="+mn-ea"/>
                <a:ea typeface="+mn-ea"/>
              </a:rPr>
              <a:t>!</a:t>
            </a:r>
            <a:endParaRPr lang="ko-KR" altLang="en-US" sz="4000" b="1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2E49B10-B1A3-45B5-BFF5-ADB358CE59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1550026" y="1136468"/>
            <a:ext cx="9422774" cy="659675"/>
          </a:xfrm>
          <a:prstGeom prst="rect">
            <a:avLst/>
          </a:prstGeom>
        </p:spPr>
      </p:pic>
      <p:pic>
        <p:nvPicPr>
          <p:cNvPr id="7" name="그림 6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FEB6CA46-3F3E-4B4A-82B8-7AA02617A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2521361" y="3899811"/>
            <a:ext cx="814351" cy="8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457823" y="492483"/>
            <a:ext cx="4224536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274943" y="92076"/>
            <a:ext cx="814351" cy="822961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441214D-1797-43AA-B72E-50B6B2DDC630}"/>
              </a:ext>
            </a:extLst>
          </p:cNvPr>
          <p:cNvSpPr/>
          <p:nvPr/>
        </p:nvSpPr>
        <p:spPr>
          <a:xfrm>
            <a:off x="1771651" y="2110860"/>
            <a:ext cx="8991600" cy="3526798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EA2D2-8046-4108-BF4B-23B96E6EACBE}"/>
              </a:ext>
            </a:extLst>
          </p:cNvPr>
          <p:cNvSpPr txBox="1"/>
          <p:nvPr/>
        </p:nvSpPr>
        <p:spPr>
          <a:xfrm>
            <a:off x="2095500" y="2527715"/>
            <a:ext cx="8439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600" dirty="0" smtClean="0">
                <a:latin typeface="+mn-ea"/>
              </a:rPr>
              <a:t>• </a:t>
            </a:r>
            <a:r>
              <a:rPr lang="ko-KR" altLang="en-US" sz="3600" dirty="0">
                <a:latin typeface="+mn-ea"/>
              </a:rPr>
              <a:t>근력</a:t>
            </a:r>
            <a:r>
              <a:rPr lang="en-US" altLang="ko-KR" sz="3600" dirty="0">
                <a:latin typeface="+mn-ea"/>
              </a:rPr>
              <a:t> </a:t>
            </a:r>
            <a:r>
              <a:rPr lang="ko-KR" altLang="en-US" sz="3600" dirty="0">
                <a:latin typeface="+mn-ea"/>
              </a:rPr>
              <a:t>및 근지구력</a:t>
            </a:r>
            <a:r>
              <a:rPr lang="en-US" altLang="ko-KR" sz="3600" dirty="0">
                <a:latin typeface="+mn-ea"/>
              </a:rPr>
              <a:t>, </a:t>
            </a:r>
            <a:r>
              <a:rPr lang="ko-KR" altLang="en-US" sz="3600" dirty="0">
                <a:latin typeface="+mn-ea"/>
              </a:rPr>
              <a:t>심폐지구력 </a:t>
            </a:r>
            <a:r>
              <a:rPr lang="ko-KR" altLang="en-US" sz="3600" dirty="0" smtClean="0">
                <a:latin typeface="+mn-ea"/>
              </a:rPr>
              <a:t>향상에</a:t>
            </a:r>
            <a:r>
              <a:rPr lang="en-US" altLang="ko-KR" sz="3600" dirty="0">
                <a:latin typeface="+mn-ea"/>
              </a:rPr>
              <a:t> </a:t>
            </a:r>
            <a:endParaRPr lang="en-US" altLang="ko-KR" sz="3600" dirty="0" smtClean="0">
              <a:latin typeface="+mn-ea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600" dirty="0">
                <a:latin typeface="+mn-ea"/>
              </a:rPr>
              <a:t> </a:t>
            </a:r>
            <a:r>
              <a:rPr lang="en-US" altLang="ko-KR" sz="3600" dirty="0" smtClean="0">
                <a:latin typeface="+mn-ea"/>
              </a:rPr>
              <a:t> </a:t>
            </a:r>
            <a:r>
              <a:rPr lang="ko-KR" altLang="en-US" sz="3600" dirty="0" smtClean="0">
                <a:latin typeface="+mn-ea"/>
              </a:rPr>
              <a:t>도움이 </a:t>
            </a:r>
            <a:r>
              <a:rPr lang="ko-KR" altLang="en-US" sz="3600" dirty="0">
                <a:latin typeface="+mn-ea"/>
              </a:rPr>
              <a:t>된다</a:t>
            </a:r>
            <a:r>
              <a:rPr lang="en-US" altLang="ko-KR" sz="3600" dirty="0">
                <a:latin typeface="+mn-ea"/>
              </a:rPr>
              <a:t>.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600" dirty="0" smtClean="0">
                <a:latin typeface="+mn-ea"/>
              </a:rPr>
              <a:t>• </a:t>
            </a:r>
            <a:r>
              <a:rPr lang="ko-KR" altLang="en-US" sz="3600" dirty="0">
                <a:latin typeface="+mn-ea"/>
              </a:rPr>
              <a:t>단순한 조깅보다 칼로리 소비가 많다</a:t>
            </a:r>
            <a:r>
              <a:rPr lang="en-US" altLang="ko-KR" sz="3600" dirty="0">
                <a:latin typeface="+mn-ea"/>
              </a:rPr>
              <a:t>.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ea"/>
              </a:rPr>
              <a:t>• 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</a:rPr>
              <a:t>환경을 보호할 수 있다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5575E-9ACE-4C1B-96B3-8FF83FA5FE72}"/>
              </a:ext>
            </a:extLst>
          </p:cNvPr>
          <p:cNvSpPr txBox="1"/>
          <p:nvPr/>
        </p:nvSpPr>
        <p:spPr>
          <a:xfrm>
            <a:off x="4048815" y="1152158"/>
            <a:ext cx="4094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n-ea"/>
                <a:cs typeface="+mn-cs"/>
              </a:rPr>
              <a:t>플로깅의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n-ea"/>
                <a:cs typeface="+mn-cs"/>
              </a:rPr>
              <a:t> 장점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 txBox="1">
            <a:spLocks/>
          </p:cNvSpPr>
          <p:nvPr/>
        </p:nvSpPr>
        <p:spPr>
          <a:xfrm>
            <a:off x="1272174" y="94904"/>
            <a:ext cx="10205749" cy="6403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  <a:cs typeface="+mj-cs"/>
              </a:defRPr>
            </a:lvl1pPr>
            <a:lvl2pPr rtl="0" eaLnBrk="1" latinLnBrk="1" hangingPunct="1">
              <a:defRPr>
                <a:solidFill>
                  <a:schemeClr val="tx2"/>
                </a:solidFill>
              </a:defRPr>
            </a:lvl2pPr>
            <a:lvl3pPr rtl="0" eaLnBrk="1" latinLnBrk="1" hangingPunct="1">
              <a:defRPr>
                <a:solidFill>
                  <a:schemeClr val="tx2"/>
                </a:solidFill>
              </a:defRPr>
            </a:lvl3pPr>
            <a:lvl4pPr rtl="0" eaLnBrk="1" latinLnBrk="1" hangingPunct="1">
              <a:defRPr>
                <a:solidFill>
                  <a:schemeClr val="tx2"/>
                </a:solidFill>
              </a:defRPr>
            </a:lvl4pPr>
            <a:lvl5pPr rtl="0" eaLnBrk="1" latinLnBrk="1" hangingPunct="1">
              <a:defRPr>
                <a:solidFill>
                  <a:schemeClr val="tx2"/>
                </a:solidFill>
              </a:defRPr>
            </a:lvl5pPr>
            <a:lvl6pPr rtl="0" eaLnBrk="1" latinLnBrk="1" hangingPunct="1">
              <a:defRPr>
                <a:solidFill>
                  <a:schemeClr val="tx2"/>
                </a:solidFill>
              </a:defRPr>
            </a:lvl6pPr>
            <a:lvl7pPr rtl="0" eaLnBrk="1" latinLnBrk="1" hangingPunct="1">
              <a:defRPr>
                <a:solidFill>
                  <a:schemeClr val="tx2"/>
                </a:solidFill>
              </a:defRPr>
            </a:lvl7pPr>
            <a:lvl8pPr rtl="0" eaLnBrk="1" latinLnBrk="1" hangingPunct="1">
              <a:defRPr>
                <a:solidFill>
                  <a:schemeClr val="tx2"/>
                </a:solidFill>
              </a:defRPr>
            </a:lvl8pPr>
            <a:lvl9pPr rtl="0"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ko-KR" altLang="en-US" sz="4000" b="1" dirty="0" err="1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플로깅</a:t>
            </a:r>
            <a:r>
              <a:rPr lang="ko-KR" altLang="en-US" sz="40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 알아보기</a:t>
            </a:r>
            <a:endParaRPr lang="ko-KR" altLang="en-US" sz="4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72415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C8222ABC-FDE5-44DA-8828-F30FF3D35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162" y="2032626"/>
            <a:ext cx="8807672" cy="2886215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ko-KR" altLang="en-US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활동 </a:t>
            </a:r>
            <a:r>
              <a:rPr lang="en-US" altLang="ko-KR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2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</a:t>
            </a:r>
            <a:endParaRPr lang="en-US" altLang="ko-K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4400" dirty="0" err="1">
                <a:solidFill>
                  <a:schemeClr val="tx1"/>
                </a:solidFill>
                <a:latin typeface="+mn-ea"/>
                <a:ea typeface="+mn-ea"/>
              </a:rPr>
              <a:t>플로깅</a:t>
            </a:r>
            <a:r>
              <a:rPr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 활동하기</a:t>
            </a:r>
            <a:endParaRPr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40624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792480" y="492483"/>
            <a:ext cx="4126362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609599" y="92076"/>
            <a:ext cx="814351" cy="822961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 txBox="1">
            <a:spLocks/>
          </p:cNvSpPr>
          <p:nvPr/>
        </p:nvSpPr>
        <p:spPr>
          <a:xfrm>
            <a:off x="1272174" y="94904"/>
            <a:ext cx="10205749" cy="6403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  <a:cs typeface="+mj-cs"/>
              </a:defRPr>
            </a:lvl1pPr>
            <a:lvl2pPr rtl="0" eaLnBrk="1" latinLnBrk="1" hangingPunct="1">
              <a:defRPr>
                <a:solidFill>
                  <a:schemeClr val="tx2"/>
                </a:solidFill>
              </a:defRPr>
            </a:lvl2pPr>
            <a:lvl3pPr rtl="0" eaLnBrk="1" latinLnBrk="1" hangingPunct="1">
              <a:defRPr>
                <a:solidFill>
                  <a:schemeClr val="tx2"/>
                </a:solidFill>
              </a:defRPr>
            </a:lvl3pPr>
            <a:lvl4pPr rtl="0" eaLnBrk="1" latinLnBrk="1" hangingPunct="1">
              <a:defRPr>
                <a:solidFill>
                  <a:schemeClr val="tx2"/>
                </a:solidFill>
              </a:defRPr>
            </a:lvl4pPr>
            <a:lvl5pPr rtl="0" eaLnBrk="1" latinLnBrk="1" hangingPunct="1">
              <a:defRPr>
                <a:solidFill>
                  <a:schemeClr val="tx2"/>
                </a:solidFill>
              </a:defRPr>
            </a:lvl5pPr>
            <a:lvl6pPr rtl="0" eaLnBrk="1" latinLnBrk="1" hangingPunct="1">
              <a:defRPr>
                <a:solidFill>
                  <a:schemeClr val="tx2"/>
                </a:solidFill>
              </a:defRPr>
            </a:lvl6pPr>
            <a:lvl7pPr rtl="0" eaLnBrk="1" latinLnBrk="1" hangingPunct="1">
              <a:defRPr>
                <a:solidFill>
                  <a:schemeClr val="tx2"/>
                </a:solidFill>
              </a:defRPr>
            </a:lvl7pPr>
            <a:lvl8pPr rtl="0" eaLnBrk="1" latinLnBrk="1" hangingPunct="1">
              <a:defRPr>
                <a:solidFill>
                  <a:schemeClr val="tx2"/>
                </a:solidFill>
              </a:defRPr>
            </a:lvl8pPr>
            <a:lvl9pPr rtl="0"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ko-KR" altLang="en-US" sz="4000" b="1" dirty="0" err="1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플로깅</a:t>
            </a:r>
            <a:r>
              <a:rPr lang="ko-KR" altLang="en-US" sz="40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 활동하기</a:t>
            </a:r>
            <a:endParaRPr lang="ko-KR" altLang="en-US" sz="4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CA554-D4E1-4A91-9251-CB7A85919040}"/>
              </a:ext>
            </a:extLst>
          </p:cNvPr>
          <p:cNvSpPr txBox="1"/>
          <p:nvPr/>
        </p:nvSpPr>
        <p:spPr>
          <a:xfrm>
            <a:off x="632025" y="1158647"/>
            <a:ext cx="10845898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n-ea"/>
              </a:rPr>
              <a:t>학교 주변을 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n-ea"/>
              </a:rPr>
              <a:t>돌며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플로깅</a:t>
            </a:r>
            <a:r>
              <a:rPr lang="ko-KR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활동을 해 봅시다</a:t>
            </a: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n-ea"/>
              </a:rPr>
              <a:t>.</a:t>
            </a: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+mn-ea"/>
            </a:endParaRPr>
          </a:p>
        </p:txBody>
      </p:sp>
      <p:sp>
        <p:nvSpPr>
          <p:cNvPr id="12" name="사각형: 둥근 모서리 6">
            <a:extLst>
              <a:ext uri="{FF2B5EF4-FFF2-40B4-BE49-F238E27FC236}">
                <a16:creationId xmlns:a16="http://schemas.microsoft.com/office/drawing/2014/main" id="{529447C8-753F-4377-9933-3C1FE73AE9C8}"/>
              </a:ext>
            </a:extLst>
          </p:cNvPr>
          <p:cNvSpPr/>
          <p:nvPr/>
        </p:nvSpPr>
        <p:spPr>
          <a:xfrm>
            <a:off x="1562100" y="2026912"/>
            <a:ext cx="9201149" cy="3246118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0CA554-D4E1-4A91-9251-CB7A85919040}"/>
              </a:ext>
            </a:extLst>
          </p:cNvPr>
          <p:cNvSpPr txBox="1"/>
          <p:nvPr/>
        </p:nvSpPr>
        <p:spPr>
          <a:xfrm>
            <a:off x="1889753" y="2495809"/>
            <a:ext cx="8873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dirty="0" smtClean="0">
                <a:latin typeface="+mn-ea"/>
              </a:rPr>
              <a:t>• </a:t>
            </a:r>
            <a:r>
              <a:rPr lang="ko-KR" altLang="en-US" sz="3600" dirty="0">
                <a:latin typeface="+mn-ea"/>
              </a:rPr>
              <a:t>위험한 위치에 있는 쓰레기는 무리해서 </a:t>
            </a:r>
            <a:r>
              <a:rPr lang="ko-KR" altLang="en-US" sz="3600" dirty="0" smtClean="0">
                <a:latin typeface="+mn-ea"/>
              </a:rPr>
              <a:t>   </a:t>
            </a:r>
            <a:endParaRPr lang="en-US" altLang="ko-KR" sz="3600" dirty="0" smtClean="0">
              <a:latin typeface="+mn-ea"/>
            </a:endParaRPr>
          </a:p>
          <a:p>
            <a:pPr marL="0" marR="0" lvl="0" indent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dirty="0">
                <a:latin typeface="+mn-ea"/>
              </a:rPr>
              <a:t> </a:t>
            </a:r>
            <a:r>
              <a:rPr lang="en-US" altLang="ko-KR" sz="3600" dirty="0" smtClean="0">
                <a:latin typeface="+mn-ea"/>
              </a:rPr>
              <a:t> </a:t>
            </a:r>
            <a:r>
              <a:rPr lang="ko-KR" altLang="en-US" sz="3600" dirty="0" smtClean="0">
                <a:latin typeface="+mn-ea"/>
              </a:rPr>
              <a:t>줍지 </a:t>
            </a:r>
            <a:r>
              <a:rPr lang="ko-KR" altLang="en-US" sz="3600" dirty="0" smtClean="0">
                <a:latin typeface="+mn-ea"/>
              </a:rPr>
              <a:t>않기</a:t>
            </a:r>
            <a:endParaRPr lang="en-US" altLang="ko-KR" sz="3600" dirty="0" smtClean="0">
              <a:latin typeface="+mn-ea"/>
            </a:endParaRPr>
          </a:p>
          <a:p>
            <a:pPr marL="0" marR="0" lvl="0" indent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3600" spc="-150" dirty="0">
              <a:latin typeface="+mn-ea"/>
            </a:endParaRPr>
          </a:p>
          <a:p>
            <a:pPr marL="0" marR="0" lvl="0" indent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spc="-150" dirty="0" smtClean="0">
                <a:latin typeface="+mn-ea"/>
              </a:rPr>
              <a:t>• </a:t>
            </a:r>
            <a:r>
              <a:rPr lang="ko-KR" altLang="en-US" sz="3600" spc="-150" dirty="0">
                <a:latin typeface="+mn-ea"/>
              </a:rPr>
              <a:t>자신의 체력 수준에 맞게 </a:t>
            </a:r>
            <a:r>
              <a:rPr lang="ko-KR" altLang="en-US" sz="3600" spc="-150" dirty="0" smtClean="0">
                <a:latin typeface="+mn-ea"/>
              </a:rPr>
              <a:t>활동에 참여하기</a:t>
            </a:r>
            <a:endParaRPr lang="ko-KR" altLang="en-US" sz="36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5068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6">
            <a:extLst>
              <a:ext uri="{FF2B5EF4-FFF2-40B4-BE49-F238E27FC236}">
                <a16:creationId xmlns:a16="http://schemas.microsoft.com/office/drawing/2014/main" id="{529447C8-753F-4377-9933-3C1FE73AE9C8}"/>
              </a:ext>
            </a:extLst>
          </p:cNvPr>
          <p:cNvSpPr/>
          <p:nvPr/>
        </p:nvSpPr>
        <p:spPr>
          <a:xfrm>
            <a:off x="2026909" y="1663161"/>
            <a:ext cx="8135007" cy="3246118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792479" y="492483"/>
            <a:ext cx="3684928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609599" y="92076"/>
            <a:ext cx="814351" cy="822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1C3B0-1CD0-498A-883D-9BEF36DD59D9}"/>
              </a:ext>
            </a:extLst>
          </p:cNvPr>
          <p:cNvSpPr txBox="1"/>
          <p:nvPr/>
        </p:nvSpPr>
        <p:spPr>
          <a:xfrm>
            <a:off x="3071118" y="1914530"/>
            <a:ext cx="63706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근육을 이완시키고</a:t>
            </a:r>
            <a:endParaRPr lang="en-US" altLang="ko-KR" sz="4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신체 회복을 촉진하기</a:t>
            </a:r>
            <a:r>
              <a:rPr lang="en-US" altLang="ko-K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위해</a:t>
            </a:r>
            <a:endParaRPr lang="en-US" altLang="ko-KR" sz="4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n-ea"/>
              </a:rPr>
              <a:t>정리 운동을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n-ea"/>
              </a:rPr>
              <a:t>해봅시다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n-ea"/>
              </a:rPr>
              <a:t>.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+mn-ea"/>
            </a:endParaRP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 txBox="1">
            <a:spLocks/>
          </p:cNvSpPr>
          <p:nvPr/>
        </p:nvSpPr>
        <p:spPr>
          <a:xfrm>
            <a:off x="1272174" y="94904"/>
            <a:ext cx="10205749" cy="6403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  <a:cs typeface="+mj-cs"/>
              </a:defRPr>
            </a:lvl1pPr>
            <a:lvl2pPr rtl="0" eaLnBrk="1" latinLnBrk="1" hangingPunct="1">
              <a:defRPr>
                <a:solidFill>
                  <a:schemeClr val="tx2"/>
                </a:solidFill>
              </a:defRPr>
            </a:lvl2pPr>
            <a:lvl3pPr rtl="0" eaLnBrk="1" latinLnBrk="1" hangingPunct="1">
              <a:defRPr>
                <a:solidFill>
                  <a:schemeClr val="tx2"/>
                </a:solidFill>
              </a:defRPr>
            </a:lvl3pPr>
            <a:lvl4pPr rtl="0" eaLnBrk="1" latinLnBrk="1" hangingPunct="1">
              <a:defRPr>
                <a:solidFill>
                  <a:schemeClr val="tx2"/>
                </a:solidFill>
              </a:defRPr>
            </a:lvl4pPr>
            <a:lvl5pPr rtl="0" eaLnBrk="1" latinLnBrk="1" hangingPunct="1">
              <a:defRPr>
                <a:solidFill>
                  <a:schemeClr val="tx2"/>
                </a:solidFill>
              </a:defRPr>
            </a:lvl5pPr>
            <a:lvl6pPr rtl="0" eaLnBrk="1" latinLnBrk="1" hangingPunct="1">
              <a:defRPr>
                <a:solidFill>
                  <a:schemeClr val="tx2"/>
                </a:solidFill>
              </a:defRPr>
            </a:lvl6pPr>
            <a:lvl7pPr rtl="0" eaLnBrk="1" latinLnBrk="1" hangingPunct="1">
              <a:defRPr>
                <a:solidFill>
                  <a:schemeClr val="tx2"/>
                </a:solidFill>
              </a:defRPr>
            </a:lvl7pPr>
            <a:lvl8pPr rtl="0" eaLnBrk="1" latinLnBrk="1" hangingPunct="1">
              <a:defRPr>
                <a:solidFill>
                  <a:schemeClr val="tx2"/>
                </a:solidFill>
              </a:defRPr>
            </a:lvl8pPr>
            <a:lvl9pPr rtl="0"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 </a:t>
            </a:r>
            <a:r>
              <a:rPr lang="ko-KR" altLang="en-US" sz="40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정리 운동하기</a:t>
            </a:r>
            <a:endParaRPr lang="ko-KR" altLang="en-US" sz="4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9905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6">
            <a:extLst>
              <a:ext uri="{FF2B5EF4-FFF2-40B4-BE49-F238E27FC236}">
                <a16:creationId xmlns:a16="http://schemas.microsoft.com/office/drawing/2014/main" id="{529447C8-753F-4377-9933-3C1FE73AE9C8}"/>
              </a:ext>
            </a:extLst>
          </p:cNvPr>
          <p:cNvSpPr/>
          <p:nvPr/>
        </p:nvSpPr>
        <p:spPr>
          <a:xfrm>
            <a:off x="2026909" y="1663161"/>
            <a:ext cx="8135007" cy="3246118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652" y="70806"/>
            <a:ext cx="6394245" cy="640399"/>
          </a:xfrm>
        </p:spPr>
        <p:txBody>
          <a:bodyPr>
            <a:noAutofit/>
          </a:bodyPr>
          <a:lstStyle/>
          <a:p>
            <a:pPr algn="l"/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수업 소감 나누기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792479" y="492483"/>
            <a:ext cx="4284018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609599" y="92076"/>
            <a:ext cx="814351" cy="822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291082-6EEC-425C-A515-7497D19B5708}"/>
              </a:ext>
            </a:extLst>
          </p:cNvPr>
          <p:cNvSpPr txBox="1"/>
          <p:nvPr/>
        </p:nvSpPr>
        <p:spPr>
          <a:xfrm>
            <a:off x="2854598" y="2316724"/>
            <a:ext cx="64828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오늘 수업을 통해 배우고</a:t>
            </a:r>
            <a:endParaRPr lang="en-US" altLang="ko-KR" sz="4000" dirty="0"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느낀 점을</a:t>
            </a:r>
            <a:r>
              <a:rPr lang="en-US" altLang="ko-KR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ko-KR" alt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이야기해 봅시다</a:t>
            </a:r>
            <a:r>
              <a:rPr lang="en-US" altLang="ko-KR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.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472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29447C8-753F-4377-9933-3C1FE73AE9C8}"/>
              </a:ext>
            </a:extLst>
          </p:cNvPr>
          <p:cNvSpPr/>
          <p:nvPr/>
        </p:nvSpPr>
        <p:spPr>
          <a:xfrm>
            <a:off x="2026909" y="1663161"/>
            <a:ext cx="8135007" cy="3246118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652" y="88926"/>
            <a:ext cx="9843798" cy="640399"/>
          </a:xfrm>
        </p:spPr>
        <p:txBody>
          <a:bodyPr>
            <a:noAutofit/>
          </a:bodyPr>
          <a:lstStyle/>
          <a:p>
            <a:pPr algn="l"/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추가 학습 활동 안내 </a:t>
            </a:r>
            <a:r>
              <a:rPr lang="en-US" altLang="ko-KR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(</a:t>
            </a:r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선택활동 </a:t>
            </a:r>
            <a:r>
              <a:rPr lang="en-US" altLang="ko-KR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1)</a:t>
            </a:r>
            <a:endParaRPr lang="ko-KR" altLang="en-US" sz="4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792479" y="492483"/>
            <a:ext cx="7153342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609599" y="92076"/>
            <a:ext cx="814351" cy="822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291082-6EEC-425C-A515-7497D19B5708}"/>
              </a:ext>
            </a:extLst>
          </p:cNvPr>
          <p:cNvSpPr txBox="1"/>
          <p:nvPr/>
        </p:nvSpPr>
        <p:spPr>
          <a:xfrm>
            <a:off x="2596499" y="2316724"/>
            <a:ext cx="69958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+mn-ea"/>
                <a:cs typeface="+mn-cs"/>
              </a:rPr>
              <a:t>학교 밖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+mn-ea"/>
                <a:cs typeface="+mn-cs"/>
              </a:rPr>
              <a:t>플로깅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+mn-ea"/>
                <a:cs typeface="+mn-cs"/>
              </a:rPr>
              <a:t> 활동 계획을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+mn-ea"/>
                <a:cs typeface="+mn-cs"/>
              </a:rPr>
              <a:t>세우고 스스로 실천해 봅시다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+mn-ea"/>
                <a:cs typeface="+mn-cs"/>
              </a:rPr>
              <a:t>.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944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E188FB79-A2F5-4106-8175-C45482B03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162" y="2032626"/>
            <a:ext cx="8807672" cy="2886215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ko-KR" altLang="en-US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다음 시간에는</a:t>
            </a:r>
            <a:r>
              <a:rPr lang="en-US" altLang="ko-KR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,</a:t>
            </a:r>
          </a:p>
          <a:p>
            <a:pPr marL="0" indent="0" algn="ctr">
              <a:buNone/>
              <a:defRPr/>
            </a:pPr>
            <a:r>
              <a:rPr lang="ko-KR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</a:t>
            </a:r>
            <a:endParaRPr lang="en-US" altLang="ko-K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3600" b="1" kern="0" spc="-70" dirty="0">
                <a:solidFill>
                  <a:schemeClr val="accent1"/>
                </a:solidFill>
                <a:latin typeface="+mn-ea"/>
                <a:ea typeface="+mn-ea"/>
              </a:rPr>
              <a:t>환경</a:t>
            </a:r>
            <a:r>
              <a:rPr lang="ko-KR" altLang="en-US" sz="3600" kern="0" spc="-70" dirty="0">
                <a:solidFill>
                  <a:schemeClr val="tx1"/>
                </a:solidFill>
                <a:latin typeface="+mn-ea"/>
                <a:ea typeface="+mn-ea"/>
              </a:rPr>
              <a:t>을 생각한 </a:t>
            </a:r>
            <a:r>
              <a:rPr lang="ko-KR" altLang="en-US" sz="3600" b="1" kern="0" spc="-70" dirty="0">
                <a:solidFill>
                  <a:srgbClr val="FFC000"/>
                </a:solidFill>
                <a:latin typeface="+mn-ea"/>
                <a:ea typeface="+mn-ea"/>
              </a:rPr>
              <a:t>설치 미술 작품</a:t>
            </a:r>
            <a:r>
              <a:rPr lang="ko-KR" altLang="en-US" sz="3600" kern="0" spc="-70" dirty="0">
                <a:solidFill>
                  <a:schemeClr val="tx1"/>
                </a:solidFill>
                <a:latin typeface="+mn-ea"/>
                <a:ea typeface="+mn-ea"/>
              </a:rPr>
              <a:t>을</a:t>
            </a:r>
            <a:endParaRPr lang="en-US" altLang="ko-KR" sz="3600" kern="0" spc="-7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3600" kern="0" spc="-70" dirty="0">
                <a:solidFill>
                  <a:schemeClr val="tx1"/>
                </a:solidFill>
                <a:latin typeface="+mn-ea"/>
                <a:ea typeface="+mn-ea"/>
              </a:rPr>
              <a:t>만들어 봅시다</a:t>
            </a:r>
            <a:r>
              <a:rPr lang="en-US" altLang="ko-KR" sz="3600" kern="0" spc="-7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sz="3600" kern="0" spc="-7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92640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792479" y="492483"/>
            <a:ext cx="6640287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609599" y="92076"/>
            <a:ext cx="814351" cy="822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77C9D7-B09D-4EB9-947D-AA0377C1E2C9}"/>
              </a:ext>
            </a:extLst>
          </p:cNvPr>
          <p:cNvSpPr txBox="1"/>
          <p:nvPr/>
        </p:nvSpPr>
        <p:spPr>
          <a:xfrm>
            <a:off x="2315165" y="1260177"/>
            <a:ext cx="7561686" cy="1228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ko-KR" altLang="en-US" sz="3200" dirty="0">
                <a:latin typeface="+mn-ea"/>
              </a:rPr>
              <a:t>주어진 사진을 보고</a:t>
            </a:r>
            <a:endParaRPr lang="en-US" altLang="ko-KR" sz="3200" dirty="0">
              <a:latin typeface="+mn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3200" dirty="0">
                <a:latin typeface="+mn-ea"/>
              </a:rPr>
              <a:t>지난 시간에 배운 내용을 떠올려 봅시다</a:t>
            </a:r>
            <a:r>
              <a:rPr lang="en-US" altLang="ko-KR" sz="3200" dirty="0">
                <a:latin typeface="+mn-ea"/>
              </a:rPr>
              <a:t>.</a:t>
            </a:r>
            <a:endParaRPr lang="ko-KR" altLang="en-US" sz="3200" dirty="0">
              <a:latin typeface="+mn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7"/>
          <a:stretch/>
        </p:blipFill>
        <p:spPr>
          <a:xfrm>
            <a:off x="6096009" y="2583616"/>
            <a:ext cx="4431623" cy="309612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/>
          <a:stretch/>
        </p:blipFill>
        <p:spPr>
          <a:xfrm>
            <a:off x="1636296" y="2583616"/>
            <a:ext cx="4241566" cy="3120189"/>
          </a:xfrm>
          <a:prstGeom prst="rect">
            <a:avLst/>
          </a:prstGeom>
        </p:spPr>
      </p:pic>
      <p:sp>
        <p:nvSpPr>
          <p:cNvPr id="12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 txBox="1">
            <a:spLocks/>
          </p:cNvSpPr>
          <p:nvPr/>
        </p:nvSpPr>
        <p:spPr>
          <a:xfrm>
            <a:off x="1423950" y="126730"/>
            <a:ext cx="7645873" cy="6403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  <a:cs typeface="+mj-cs"/>
              </a:defRPr>
            </a:lvl1pPr>
            <a:lvl2pPr rtl="0" eaLnBrk="1" latinLnBrk="1" hangingPunct="1">
              <a:defRPr>
                <a:solidFill>
                  <a:schemeClr val="tx2"/>
                </a:solidFill>
              </a:defRPr>
            </a:lvl2pPr>
            <a:lvl3pPr rtl="0" eaLnBrk="1" latinLnBrk="1" hangingPunct="1">
              <a:defRPr>
                <a:solidFill>
                  <a:schemeClr val="tx2"/>
                </a:solidFill>
              </a:defRPr>
            </a:lvl3pPr>
            <a:lvl4pPr rtl="0" eaLnBrk="1" latinLnBrk="1" hangingPunct="1">
              <a:defRPr>
                <a:solidFill>
                  <a:schemeClr val="tx2"/>
                </a:solidFill>
              </a:defRPr>
            </a:lvl4pPr>
            <a:lvl5pPr rtl="0" eaLnBrk="1" latinLnBrk="1" hangingPunct="1">
              <a:defRPr>
                <a:solidFill>
                  <a:schemeClr val="tx2"/>
                </a:solidFill>
              </a:defRPr>
            </a:lvl5pPr>
            <a:lvl6pPr rtl="0" eaLnBrk="1" latinLnBrk="1" hangingPunct="1">
              <a:defRPr>
                <a:solidFill>
                  <a:schemeClr val="tx2"/>
                </a:solidFill>
              </a:defRPr>
            </a:lvl6pPr>
            <a:lvl7pPr rtl="0" eaLnBrk="1" latinLnBrk="1" hangingPunct="1">
              <a:defRPr>
                <a:solidFill>
                  <a:schemeClr val="tx2"/>
                </a:solidFill>
              </a:defRPr>
            </a:lvl7pPr>
            <a:lvl8pPr rtl="0" eaLnBrk="1" latinLnBrk="1" hangingPunct="1">
              <a:defRPr>
                <a:solidFill>
                  <a:schemeClr val="tx2"/>
                </a:solidFill>
              </a:defRPr>
            </a:lvl8pPr>
            <a:lvl9pPr rtl="0"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ko-KR" altLang="en-US" sz="40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지난 시간에 무엇을 </a:t>
            </a:r>
            <a:r>
              <a:rPr lang="ko-KR" altLang="en-US" sz="4000" b="1" dirty="0" err="1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배웠나요</a:t>
            </a:r>
            <a:r>
              <a:rPr lang="en-US" altLang="ko-KR" sz="40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?</a:t>
            </a:r>
            <a:endParaRPr lang="ko-KR" altLang="en-US" sz="4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7240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50" y="99634"/>
            <a:ext cx="4732995" cy="640399"/>
          </a:xfrm>
        </p:spPr>
        <p:txBody>
          <a:bodyPr>
            <a:noAutofit/>
          </a:bodyPr>
          <a:lstStyle/>
          <a:p>
            <a:pPr algn="l"/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준비 운동하기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792480" y="492483"/>
            <a:ext cx="3716458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609599" y="92076"/>
            <a:ext cx="814351" cy="822961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1DF4F55D-CF9D-45EC-8E9C-C1B93774887A}"/>
              </a:ext>
            </a:extLst>
          </p:cNvPr>
          <p:cNvSpPr/>
          <p:nvPr/>
        </p:nvSpPr>
        <p:spPr>
          <a:xfrm>
            <a:off x="2026909" y="1603972"/>
            <a:ext cx="8135007" cy="3650056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24B33-D5AD-4EFF-BAC3-D6C0635DB637}"/>
              </a:ext>
            </a:extLst>
          </p:cNvPr>
          <p:cNvSpPr txBox="1"/>
          <p:nvPr/>
        </p:nvSpPr>
        <p:spPr>
          <a:xfrm>
            <a:off x="3458116" y="2510896"/>
            <a:ext cx="5275803" cy="182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n-ea"/>
              </a:rPr>
              <a:t>부상을 방지하기 위해</a:t>
            </a:r>
            <a:endParaRPr kumimoji="0" lang="en-US" altLang="ko-KR" sz="4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준비운동을 해 봅시다</a:t>
            </a:r>
            <a:r>
              <a:rPr kumimoji="0" lang="en-US" altLang="ko-KR" sz="4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+mn-ea"/>
              </a:rPr>
              <a:t>.</a:t>
            </a:r>
            <a:endParaRPr kumimoji="0" lang="ko-KR" altLang="en-US" sz="4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6744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011" y="115676"/>
            <a:ext cx="5784029" cy="640399"/>
          </a:xfrm>
        </p:spPr>
        <p:txBody>
          <a:bodyPr>
            <a:noAutofit/>
          </a:bodyPr>
          <a:lstStyle/>
          <a:p>
            <a:pPr algn="l"/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학습 문제 예상하기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792479" y="492483"/>
            <a:ext cx="4583561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609599" y="92076"/>
            <a:ext cx="814351" cy="822961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1DF4F55D-CF9D-45EC-8E9C-C1B93774887A}"/>
              </a:ext>
            </a:extLst>
          </p:cNvPr>
          <p:cNvSpPr/>
          <p:nvPr/>
        </p:nvSpPr>
        <p:spPr>
          <a:xfrm>
            <a:off x="2026909" y="1603972"/>
            <a:ext cx="8135007" cy="3650056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24B33-D5AD-4EFF-BAC3-D6C0635DB637}"/>
              </a:ext>
            </a:extLst>
          </p:cNvPr>
          <p:cNvSpPr txBox="1"/>
          <p:nvPr/>
        </p:nvSpPr>
        <p:spPr>
          <a:xfrm>
            <a:off x="2251058" y="2510896"/>
            <a:ext cx="76899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+mn-ea"/>
              </a:rPr>
              <a:t>오늘은 환경과 관련해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어떤 활동을 할지 예상해 봅시다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+mn-ea"/>
              </a:rPr>
              <a:t>.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083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E188FB79-A2F5-4106-8175-C45482B03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162" y="2032626"/>
            <a:ext cx="8807672" cy="2886215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ko-KR" altLang="en-US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학습 문제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</a:t>
            </a:r>
            <a:endParaRPr lang="en-US" altLang="ko-K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건강과 환경</a:t>
            </a:r>
            <a:r>
              <a:rPr lang="en-US" altLang="ko-KR" sz="36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두 마리 토끼를</a:t>
            </a:r>
            <a:endParaRPr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동시에 잡는 </a:t>
            </a:r>
            <a:r>
              <a:rPr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플로깅</a:t>
            </a:r>
            <a:r>
              <a:rPr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 활동을 해 봅시다</a:t>
            </a:r>
            <a:r>
              <a:rPr lang="en-US" altLang="ko-KR" sz="36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sz="4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2672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015C7BAC-4666-4CAB-BFD6-BA6D3AADD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162" y="2032626"/>
            <a:ext cx="8807672" cy="2886215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ko-KR" altLang="en-US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학습 활동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</a:t>
            </a:r>
            <a:endParaRPr lang="en-US" altLang="ko-K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en-US" altLang="ko-KR" sz="3600" dirty="0">
                <a:solidFill>
                  <a:schemeClr val="tx1"/>
                </a:solidFill>
                <a:latin typeface="+mn-ea"/>
                <a:ea typeface="+mn-ea"/>
              </a:rPr>
              <a:t>1. </a:t>
            </a:r>
            <a:r>
              <a:rPr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플로깅</a:t>
            </a:r>
            <a:r>
              <a:rPr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 알아보기</a:t>
            </a:r>
            <a:endParaRPr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en-US" altLang="ko-KR" sz="3600" dirty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플로깅</a:t>
            </a:r>
            <a:r>
              <a:rPr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 활동하기</a:t>
            </a:r>
            <a:endParaRPr lang="ko-KR" altLang="en-US" sz="4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2931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4BFCD9A9-56E7-4472-9EB5-6A53642DD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162" y="2032626"/>
            <a:ext cx="8807672" cy="2886215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ko-KR" altLang="en-US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활동 </a:t>
            </a:r>
            <a:r>
              <a:rPr lang="en-US" altLang="ko-KR" sz="54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1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</a:t>
            </a:r>
            <a:endParaRPr lang="en-US" altLang="ko-K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marL="0" indent="0" algn="ctr" fontAlgn="base">
              <a:buNone/>
            </a:pPr>
            <a:r>
              <a:rPr lang="ko-KR" altLang="en-US" sz="4400" dirty="0" err="1">
                <a:solidFill>
                  <a:schemeClr val="tx1"/>
                </a:solidFill>
                <a:latin typeface="+mn-ea"/>
                <a:ea typeface="+mn-ea"/>
              </a:rPr>
              <a:t>플로깅</a:t>
            </a:r>
            <a:r>
              <a:rPr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 알아보기</a:t>
            </a:r>
            <a:endParaRPr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593797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174" y="94904"/>
            <a:ext cx="10205749" cy="640399"/>
          </a:xfrm>
        </p:spPr>
        <p:txBody>
          <a:bodyPr>
            <a:noAutofit/>
          </a:bodyPr>
          <a:lstStyle/>
          <a:p>
            <a:pPr algn="l"/>
            <a:r>
              <a:rPr lang="ko-KR" altLang="en-US" sz="4000" b="1" dirty="0" err="1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플로깅</a:t>
            </a:r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 알아보기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457823" y="492483"/>
            <a:ext cx="4224536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274943" y="92076"/>
            <a:ext cx="814351" cy="822961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441214D-1797-43AA-B72E-50B6B2DDC630}"/>
              </a:ext>
            </a:extLst>
          </p:cNvPr>
          <p:cNvSpPr/>
          <p:nvPr/>
        </p:nvSpPr>
        <p:spPr>
          <a:xfrm>
            <a:off x="2026909" y="2199056"/>
            <a:ext cx="8135007" cy="3350406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EA2D2-8046-4108-BF4B-23B96E6EACBE}"/>
              </a:ext>
            </a:extLst>
          </p:cNvPr>
          <p:cNvSpPr txBox="1"/>
          <p:nvPr/>
        </p:nvSpPr>
        <p:spPr>
          <a:xfrm>
            <a:off x="1966543" y="2494490"/>
            <a:ext cx="8258992" cy="2743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latin typeface="+mn-ea"/>
              </a:rPr>
              <a:t>조깅을 하면서</a:t>
            </a:r>
            <a:endParaRPr lang="en-US" altLang="ko-KR" sz="4000" dirty="0">
              <a:latin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latin typeface="+mn-ea"/>
              </a:rPr>
              <a:t>동시에 쓰레기를</a:t>
            </a:r>
            <a:r>
              <a:rPr lang="en-US" altLang="ko-KR" sz="4000" dirty="0">
                <a:latin typeface="+mn-ea"/>
              </a:rPr>
              <a:t> </a:t>
            </a:r>
            <a:r>
              <a:rPr lang="ko-KR" altLang="en-US" sz="4000" dirty="0">
                <a:latin typeface="+mn-ea"/>
              </a:rPr>
              <a:t>줍는 운동</a:t>
            </a:r>
            <a:r>
              <a:rPr lang="en-US" altLang="ko-KR" sz="4000" dirty="0">
                <a:latin typeface="+mn-ea"/>
              </a:rPr>
              <a:t>.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latin typeface="+mn-ea"/>
              </a:rPr>
              <a:t>우리말로는 </a:t>
            </a:r>
            <a:r>
              <a:rPr lang="en-US" altLang="ko-KR" sz="4000" dirty="0">
                <a:latin typeface="+mn-ea"/>
              </a:rPr>
              <a:t>‘</a:t>
            </a:r>
            <a:r>
              <a:rPr lang="ko-KR" altLang="en-US" sz="4000" dirty="0" err="1">
                <a:latin typeface="+mn-ea"/>
              </a:rPr>
              <a:t>쓰담달리기</a:t>
            </a:r>
            <a:r>
              <a:rPr lang="en-US" altLang="ko-KR" sz="4000" dirty="0">
                <a:latin typeface="+mn-ea"/>
              </a:rPr>
              <a:t>’</a:t>
            </a:r>
            <a:r>
              <a:rPr lang="ko-KR" altLang="en-US" sz="4000" dirty="0">
                <a:latin typeface="+mn-ea"/>
              </a:rPr>
              <a:t>라고 한다</a:t>
            </a:r>
            <a:r>
              <a:rPr lang="en-US" altLang="ko-KR" sz="4000" dirty="0">
                <a:latin typeface="+mn-ea"/>
              </a:rPr>
              <a:t>.</a:t>
            </a:r>
            <a:r>
              <a:rPr lang="ko-KR" altLang="en-US" sz="4000" dirty="0">
                <a:latin typeface="+mn-ea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5575E-9ACE-4C1B-96B3-8FF83FA5FE72}"/>
              </a:ext>
            </a:extLst>
          </p:cNvPr>
          <p:cNvSpPr txBox="1"/>
          <p:nvPr/>
        </p:nvSpPr>
        <p:spPr>
          <a:xfrm>
            <a:off x="2739165" y="1220342"/>
            <a:ext cx="6713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b="1" dirty="0" err="1">
                <a:solidFill>
                  <a:schemeClr val="accent1"/>
                </a:solidFill>
                <a:latin typeface="+mn-ea"/>
              </a:rPr>
              <a:t>플로깅</a:t>
            </a:r>
            <a:r>
              <a:rPr lang="ko-KR" altLang="en-US" sz="4800" b="1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ko-KR" sz="4800" b="1" dirty="0">
                <a:solidFill>
                  <a:schemeClr val="accent1"/>
                </a:solidFill>
                <a:latin typeface="+mn-ea"/>
              </a:rPr>
              <a:t>(</a:t>
            </a:r>
            <a:r>
              <a:rPr lang="en-US" altLang="ko-KR" sz="4800" b="1" dirty="0" err="1">
                <a:solidFill>
                  <a:schemeClr val="accent1"/>
                </a:solidFill>
                <a:latin typeface="+mn-ea"/>
              </a:rPr>
              <a:t>plogging</a:t>
            </a:r>
            <a:r>
              <a:rPr lang="en-US" altLang="ko-KR" sz="4800" b="1" dirty="0" smtClean="0">
                <a:solidFill>
                  <a:schemeClr val="accent1"/>
                </a:solidFill>
                <a:latin typeface="+mn-ea"/>
              </a:rPr>
              <a:t>)</a:t>
            </a:r>
            <a:r>
              <a:rPr lang="ko-KR" altLang="en-US" sz="4800" b="1" dirty="0" smtClean="0">
                <a:solidFill>
                  <a:schemeClr val="accent1"/>
                </a:solidFill>
                <a:latin typeface="+mn-ea"/>
              </a:rPr>
              <a:t>이란</a:t>
            </a:r>
            <a:r>
              <a:rPr lang="en-US" altLang="ko-KR" sz="4800" b="1" dirty="0" smtClean="0">
                <a:solidFill>
                  <a:schemeClr val="accent1"/>
                </a:solidFill>
                <a:latin typeface="+mn-ea"/>
              </a:rPr>
              <a:t>,</a:t>
            </a:r>
            <a:endParaRPr lang="ko-KR" altLang="en-US" sz="48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257914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BC7E9E-0FE8-4AE2-BDD8-F59253DE19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8" b="46378"/>
          <a:stretch/>
        </p:blipFill>
        <p:spPr>
          <a:xfrm>
            <a:off x="457823" y="492483"/>
            <a:ext cx="4224536" cy="659675"/>
          </a:xfrm>
          <a:prstGeom prst="rect">
            <a:avLst/>
          </a:prstGeom>
        </p:spPr>
      </p:pic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C577BF2-0254-4C32-9CAF-0AB221C44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3319" r="36368" b="36592"/>
          <a:stretch/>
        </p:blipFill>
        <p:spPr>
          <a:xfrm>
            <a:off x="274943" y="92076"/>
            <a:ext cx="814351" cy="822961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F64D9704-3ED0-4E6C-9328-4DEE398F550A}"/>
              </a:ext>
            </a:extLst>
          </p:cNvPr>
          <p:cNvSpPr/>
          <p:nvPr/>
        </p:nvSpPr>
        <p:spPr>
          <a:xfrm>
            <a:off x="2026909" y="1603972"/>
            <a:ext cx="8135007" cy="3650056"/>
          </a:xfrm>
          <a:prstGeom prst="roundRect">
            <a:avLst/>
          </a:prstGeom>
          <a:solidFill>
            <a:srgbClr val="FEF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C50E7-D0BE-4382-85EF-30D15C7D26C6}"/>
              </a:ext>
            </a:extLst>
          </p:cNvPr>
          <p:cNvSpPr txBox="1"/>
          <p:nvPr/>
        </p:nvSpPr>
        <p:spPr>
          <a:xfrm>
            <a:off x="2307163" y="2459504"/>
            <a:ext cx="75777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 err="1">
                <a:latin typeface="+mn-ea"/>
              </a:rPr>
              <a:t>플로깅이</a:t>
            </a:r>
            <a:r>
              <a:rPr lang="ko-KR" altLang="en-US" sz="4000" dirty="0">
                <a:latin typeface="+mn-ea"/>
              </a:rPr>
              <a:t> </a:t>
            </a:r>
            <a:r>
              <a:rPr lang="ko-KR" altLang="en-US" sz="4000" dirty="0" smtClean="0">
                <a:latin typeface="+mn-ea"/>
              </a:rPr>
              <a:t>우리에게</a:t>
            </a:r>
            <a:r>
              <a:rPr lang="en-US" altLang="ko-KR" sz="4000" dirty="0">
                <a:latin typeface="+mn-ea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ea"/>
              </a:rPr>
              <a:t>어떤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</a:rPr>
              <a:t>도움을 </a:t>
            </a:r>
            <a:endParaRPr kumimoji="0" lang="en-US" altLang="ko-KR" sz="4000" b="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ea"/>
              </a:rPr>
              <a:t>줄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</a:rPr>
              <a:t>수 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ea"/>
              </a:rPr>
              <a:t>있는지 </a:t>
            </a:r>
            <a:r>
              <a:rPr lang="ko-KR" altLang="en-US" sz="4000" dirty="0" smtClean="0">
                <a:latin typeface="+mn-ea"/>
              </a:rPr>
              <a:t>생각해 </a:t>
            </a:r>
            <a:r>
              <a:rPr lang="ko-KR" altLang="en-US" sz="4000" dirty="0">
                <a:latin typeface="+mn-ea"/>
              </a:rPr>
              <a:t>봅시다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</a:rPr>
              <a:t>.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n-ea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F22FE52D-33D7-43F2-A9B1-448AB2528A01}"/>
              </a:ext>
            </a:extLst>
          </p:cNvPr>
          <p:cNvSpPr txBox="1">
            <a:spLocks/>
          </p:cNvSpPr>
          <p:nvPr/>
        </p:nvSpPr>
        <p:spPr>
          <a:xfrm>
            <a:off x="1272174" y="94904"/>
            <a:ext cx="10205749" cy="6403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KCC무럭무럭" panose="02000600000000000000" pitchFamily="50" charset="-127"/>
                <a:ea typeface="KCC무럭무럭" panose="02000600000000000000" pitchFamily="50" charset="-127"/>
                <a:cs typeface="+mj-cs"/>
              </a:defRPr>
            </a:lvl1pPr>
            <a:lvl2pPr rtl="0" eaLnBrk="1" latinLnBrk="1" hangingPunct="1">
              <a:defRPr>
                <a:solidFill>
                  <a:schemeClr val="tx2"/>
                </a:solidFill>
              </a:defRPr>
            </a:lvl2pPr>
            <a:lvl3pPr rtl="0" eaLnBrk="1" latinLnBrk="1" hangingPunct="1">
              <a:defRPr>
                <a:solidFill>
                  <a:schemeClr val="tx2"/>
                </a:solidFill>
              </a:defRPr>
            </a:lvl3pPr>
            <a:lvl4pPr rtl="0" eaLnBrk="1" latinLnBrk="1" hangingPunct="1">
              <a:defRPr>
                <a:solidFill>
                  <a:schemeClr val="tx2"/>
                </a:solidFill>
              </a:defRPr>
            </a:lvl4pPr>
            <a:lvl5pPr rtl="0" eaLnBrk="1" latinLnBrk="1" hangingPunct="1">
              <a:defRPr>
                <a:solidFill>
                  <a:schemeClr val="tx2"/>
                </a:solidFill>
              </a:defRPr>
            </a:lvl5pPr>
            <a:lvl6pPr rtl="0" eaLnBrk="1" latinLnBrk="1" hangingPunct="1">
              <a:defRPr>
                <a:solidFill>
                  <a:schemeClr val="tx2"/>
                </a:solidFill>
              </a:defRPr>
            </a:lvl6pPr>
            <a:lvl7pPr rtl="0" eaLnBrk="1" latinLnBrk="1" hangingPunct="1">
              <a:defRPr>
                <a:solidFill>
                  <a:schemeClr val="tx2"/>
                </a:solidFill>
              </a:defRPr>
            </a:lvl7pPr>
            <a:lvl8pPr rtl="0" eaLnBrk="1" latinLnBrk="1" hangingPunct="1">
              <a:defRPr>
                <a:solidFill>
                  <a:schemeClr val="tx2"/>
                </a:solidFill>
              </a:defRPr>
            </a:lvl8pPr>
            <a:lvl9pPr rtl="0"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ko-KR" altLang="en-US" sz="4000" b="1" dirty="0" err="1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플로깅</a:t>
            </a:r>
            <a:r>
              <a:rPr lang="ko-KR" altLang="en-US" sz="40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 알아보기</a:t>
            </a:r>
            <a:endParaRPr lang="ko-KR" altLang="en-US" sz="4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00027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469</Words>
  <Application>Microsoft Office PowerPoint</Application>
  <PresentationFormat>와이드스크린</PresentationFormat>
  <Paragraphs>88</Paragraphs>
  <Slides>16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2" baseType="lpstr">
      <vt:lpstr>여기어때 잘난체</vt:lpstr>
      <vt:lpstr>KCC무럭무럭</vt:lpstr>
      <vt:lpstr>Calibri</vt:lpstr>
      <vt:lpstr>맑은 고딕</vt:lpstr>
      <vt:lpstr>Arial</vt:lpstr>
      <vt:lpstr>한컴오피스</vt:lpstr>
      <vt:lpstr>우리가 함께 GREEN 세상</vt:lpstr>
      <vt:lpstr>PowerPoint 프레젠테이션</vt:lpstr>
      <vt:lpstr>준비 운동하기</vt:lpstr>
      <vt:lpstr>학습 문제 예상하기</vt:lpstr>
      <vt:lpstr>PowerPoint 프레젠테이션</vt:lpstr>
      <vt:lpstr>PowerPoint 프레젠테이션</vt:lpstr>
      <vt:lpstr>PowerPoint 프레젠테이션</vt:lpstr>
      <vt:lpstr>플로깅 알아보기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수업 소감 나누기</vt:lpstr>
      <vt:lpstr>추가 학습 활동 안내 (선택활동 1)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지구별 여행자</dc:title>
  <dc:creator>JIMIN</dc:creator>
  <cp:lastModifiedBy>user</cp:lastModifiedBy>
  <cp:revision>98</cp:revision>
  <dcterms:created xsi:type="dcterms:W3CDTF">2021-05-04T09:11:52Z</dcterms:created>
  <dcterms:modified xsi:type="dcterms:W3CDTF">2021-09-10T06:53:16Z</dcterms:modified>
  <cp:version>1100.0100.01</cp:version>
</cp:coreProperties>
</file>